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69_1E456F5E.xml" ContentType="application/vnd.ms-powerpoint.comment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98_80401CF5.xml" ContentType="application/vnd.ms-powerpoint.comments+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2"/>
  </p:notesMasterIdLst>
  <p:sldIdLst>
    <p:sldId id="257" r:id="rId5"/>
    <p:sldId id="258" r:id="rId6"/>
    <p:sldId id="4487" r:id="rId7"/>
    <p:sldId id="259" r:id="rId8"/>
    <p:sldId id="278" r:id="rId9"/>
    <p:sldId id="2147481005" r:id="rId10"/>
    <p:sldId id="260" r:id="rId11"/>
    <p:sldId id="280" r:id="rId12"/>
    <p:sldId id="281" r:id="rId13"/>
    <p:sldId id="4456" r:id="rId14"/>
    <p:sldId id="262" r:id="rId15"/>
    <p:sldId id="4457" r:id="rId16"/>
    <p:sldId id="263" r:id="rId17"/>
    <p:sldId id="266" r:id="rId18"/>
    <p:sldId id="2147481011" r:id="rId19"/>
    <p:sldId id="264" r:id="rId20"/>
    <p:sldId id="268" r:id="rId21"/>
    <p:sldId id="276" r:id="rId22"/>
    <p:sldId id="4458" r:id="rId23"/>
    <p:sldId id="4496" r:id="rId24"/>
    <p:sldId id="4462" r:id="rId25"/>
    <p:sldId id="4497" r:id="rId26"/>
    <p:sldId id="4498" r:id="rId27"/>
    <p:sldId id="4499" r:id="rId28"/>
    <p:sldId id="4500" r:id="rId29"/>
    <p:sldId id="2147481007" r:id="rId30"/>
    <p:sldId id="4508" r:id="rId31"/>
    <p:sldId id="4507" r:id="rId32"/>
    <p:sldId id="4509" r:id="rId33"/>
    <p:sldId id="4506" r:id="rId34"/>
    <p:sldId id="4510" r:id="rId35"/>
    <p:sldId id="4511" r:id="rId36"/>
    <p:sldId id="2147481008" r:id="rId37"/>
    <p:sldId id="4512" r:id="rId38"/>
    <p:sldId id="4513" r:id="rId39"/>
    <p:sldId id="4514" r:id="rId40"/>
    <p:sldId id="4515" r:id="rId41"/>
    <p:sldId id="4516" r:id="rId42"/>
    <p:sldId id="4517" r:id="rId43"/>
    <p:sldId id="4493" r:id="rId44"/>
    <p:sldId id="4490" r:id="rId45"/>
    <p:sldId id="4491" r:id="rId46"/>
    <p:sldId id="4472" r:id="rId47"/>
    <p:sldId id="4504" r:id="rId48"/>
    <p:sldId id="4505" r:id="rId49"/>
    <p:sldId id="272" r:id="rId50"/>
    <p:sldId id="2147481009" r:id="rId51"/>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9382A-2BE8-A2CB-7D78-B1E82500795F}" name="Stephanie Sosa-Kalter" initials="SS" userId="S::ssosakalter@aceee.org::3621de26-5529-47fe-b4ca-bbb93089cad8" providerId="AD"/>
  <p188:author id="{BC4BA52D-DC5D-2E24-9A83-B764977797BD}" name="Jasmine Mah" initials="JM" userId="S::jmah@aceee.org::25f2451a-6cad-4fb1-b108-697a0c630aea" providerId="AD"/>
  <p188:author id="{192D6F5F-E6F4-4943-0ED4-40AA0D468885}" name="Annika Brindel" initials="AB" userId="S::abrindel@aceee.org::1168e958-5dcd-496c-b838-43c07bde5218" providerId="AD"/>
  <p188:author id="{D4D52481-09C7-1082-7960-BEC98B925AD1}" name="Diana Morales" initials="DM" userId="S::dmorales@aceee.org::77e792d9-d73e-4799-9e74-7a7d82b147be" providerId="AD"/>
  <p188:author id="{A7995082-F785-D3D3-AC97-66FAF6815114}" name="Jantz-Sell, Taylor (she/her/hers)" initials="JST(" userId="S::Jantz-Sell.Taylor@epa.gov::066db3e1-69c8-4ce8-97fc-7634bc92532a" providerId="AD"/>
  <p188:author id="{1B491D85-38D8-1BAC-03D5-EEF0EC262A32}" name="Krista Lee" initials="KL" userId="S::klee@aceee.org::7f6e757c-3012-4592-a749-8fec392f5f80" providerId="AD"/>
  <p188:author id="{4C4F7798-56C4-A2C2-9AA3-F774CA00128C}" name="Ian Becker" initials="IB" userId="S::ibecker@aceee.org::2c563386-9a0e-4a7c-be48-e3e696185a52" providerId="AD"/>
  <p188:author id="{0B018EAB-C411-1A90-3565-020EFE985857}" name="Kate Doughty" initials="KD" userId="S::kdoughty@aceee.org::fc1c8198-1c76-482f-beb2-dff541958c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4F8"/>
    <a:srgbClr val="0E4D82"/>
    <a:srgbClr val="DC8356"/>
    <a:srgbClr val="FCC34E"/>
    <a:srgbClr val="218742"/>
    <a:srgbClr val="A23C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gs" Target="tags/tag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omments/modernComment_1169_1E456F5E.xml><?xml version="1.0" encoding="utf-8"?>
<p188:cmLst xmlns:a="http://schemas.openxmlformats.org/drawingml/2006/main" xmlns:r="http://schemas.openxmlformats.org/officeDocument/2006/relationships" xmlns:p188="http://schemas.microsoft.com/office/powerpoint/2018/8/main">
  <p188:cm id="{F34119F3-0159-4C3C-BA9A-177AA072D6C3}" authorId="{192D6F5F-E6F4-4943-0ED4-40AA0D468885}" status="resolved" created="2024-08-19T16:22:43.278" complete="100000">
    <ac:txMkLst xmlns:ac="http://schemas.microsoft.com/office/drawing/2013/main/command">
      <pc:docMk xmlns:pc="http://schemas.microsoft.com/office/powerpoint/2013/main/command"/>
      <pc:sldMk xmlns:pc="http://schemas.microsoft.com/office/powerpoint/2013/main/command" cId="507866974" sldId="4457"/>
      <ac:spMk id="3" creationId="{B13E24CC-8FC8-62D4-419C-B1038407DE49}"/>
      <ac:txMk cp="284" len="9">
        <ac:context len="1235" hash="2318475890"/>
      </ac:txMk>
    </ac:txMkLst>
    <p188:pos x="1365849" y="1408981"/>
    <p188:txBody>
      <a:bodyPr/>
      <a:lstStyle/>
      <a:p>
        <a:r>
          <a:rPr lang="en-US"/>
          <a:t>Add link</a:t>
        </a:r>
      </a:p>
    </p188:txBody>
  </p188:cm>
</p188:cmLst>
</file>

<file path=ppt/comments/modernComment_1198_80401CF5.xml><?xml version="1.0" encoding="utf-8"?>
<p188:cmLst xmlns:a="http://schemas.openxmlformats.org/drawingml/2006/main" xmlns:r="http://schemas.openxmlformats.org/officeDocument/2006/relationships" xmlns:p188="http://schemas.microsoft.com/office/powerpoint/2018/8/main">
  <p188:cm id="{A9033029-18E8-4460-BF72-A20B986F4342}" authorId="{192D6F5F-E6F4-4943-0ED4-40AA0D468885}" status="resolved" created="2024-07-26T00:52:22.658" complete="100000">
    <ac:txMkLst xmlns:ac="http://schemas.microsoft.com/office/drawing/2013/main/command">
      <pc:docMk xmlns:pc="http://schemas.microsoft.com/office/powerpoint/2013/main/command"/>
      <pc:sldMk xmlns:pc="http://schemas.microsoft.com/office/powerpoint/2013/main/command" cId="2151685365" sldId="4504"/>
      <ac:spMk id="3" creationId="{3CB8D0F9-8903-13BC-69A5-7723119FEDB2}"/>
      <ac:txMk cp="0" len="53">
        <ac:context len="459" hash="2370225166"/>
      </ac:txMk>
    </ac:txMkLst>
    <p188:pos x="2532845" y="525887"/>
    <p188:replyLst>
      <p188:reply id="{FEA4FF91-2A70-4944-B0FF-38F3031A3FDB}" authorId="{1129382A-2BE8-A2CB-7D78-B1E82500795F}" created="2024-08-01T05:47:31.659">
        <p188:txBody>
          <a:bodyPr/>
          <a:lstStyle/>
          <a:p>
            <a:r>
              <a:rPr lang="en-US"/>
              <a:t>I want to make sure facilitators have the opportunity to talk a bit about their program in their introduction. We should create a facilitator script so that they have more guidance.</a:t>
            </a:r>
          </a:p>
        </p188:txBody>
      </p188:reply>
    </p188:replyLst>
    <p188:txBody>
      <a:bodyPr/>
      <a:lstStyle/>
      <a:p>
        <a:r>
          <a:rPr lang="en-US"/>
          <a:t>I added this. Other ideas for handling an icebreaker?
 A round-robin question might be nice to open things up: could be one of the questions below.</a:t>
        </a:r>
      </a:p>
    </p188:txBody>
  </p188:cm>
  <p188:cm id="{4556D543-7562-4409-A4AB-85C261B1603D}" authorId="{A7995082-F785-D3D3-AC97-66FAF6815114}" status="resolved" created="2024-08-06T14:43:22.386" complete="100000">
    <ac:txMkLst xmlns:ac="http://schemas.microsoft.com/office/drawing/2013/main/command">
      <pc:docMk xmlns:pc="http://schemas.microsoft.com/office/powerpoint/2013/main/command"/>
      <pc:sldMk xmlns:pc="http://schemas.microsoft.com/office/powerpoint/2013/main/command" cId="2151685365" sldId="4504"/>
      <ac:spMk id="3" creationId="{3CB8D0F9-8903-13BC-69A5-7723119FEDB2}"/>
      <ac:txMk cp="205" len="14">
        <ac:context len="459" hash="2370225166"/>
      </ac:txMk>
    </ac:txMkLst>
    <p188:pos x="8484909" y="2459136"/>
    <p188:txBody>
      <a:bodyPr/>
      <a:lstStyle/>
      <a:p>
        <a:r>
          <a:rPr lang="en-US"/>
          <a:t>How about just what relationships might support implementing this? to help keep it wider to new orgs</a:t>
        </a:r>
      </a:p>
    </p188:txBody>
    <p188:extLst>
      <p:ext xmlns:p="http://schemas.openxmlformats.org/presentationml/2006/main" uri="{57CB4572-C831-44C2-8A1C-0ADB6CCDFE69}">
        <p223:reactions xmlns:p223="http://schemas.microsoft.com/office/powerpoint/2022/03/main">
          <p223:rxn type="👍">
            <p223:instance time="2024-08-14T18:08:49.384" authorId="{1129382A-2BE8-A2CB-7D78-B1E82500795F}"/>
          </p223:rxn>
        </p223:reactions>
      </p:ext>
    </p188:extLst>
  </p188:cm>
</p188:cmLst>
</file>

<file path=ppt/diagrams/_rels/data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2B2F3-0B7B-41BB-963A-1E5575E26D1B}"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55DC122E-3D84-4E50-BA12-1C32729C583A}">
      <dgm:prSet/>
      <dgm:spPr/>
      <dgm:t>
        <a:bodyPr/>
        <a:lstStyle/>
        <a:p>
          <a:r>
            <a:rPr lang="en-US" b="0" i="0"/>
            <a:t>Identify Best Practices </a:t>
          </a:r>
          <a:endParaRPr lang="en-US"/>
        </a:p>
      </dgm:t>
    </dgm:pt>
    <dgm:pt modelId="{D2E9DF9A-2DA0-413C-9C04-725A985409F1}" type="parTrans" cxnId="{B4E99DD7-C1EA-4EF5-B46D-C3FFD6F3BCF9}">
      <dgm:prSet/>
      <dgm:spPr/>
      <dgm:t>
        <a:bodyPr/>
        <a:lstStyle/>
        <a:p>
          <a:endParaRPr lang="en-US"/>
        </a:p>
      </dgm:t>
    </dgm:pt>
    <dgm:pt modelId="{D014E858-8D03-4F3C-BA74-27682DA5B75D}" type="sibTrans" cxnId="{B4E99DD7-C1EA-4EF5-B46D-C3FFD6F3BCF9}">
      <dgm:prSet/>
      <dgm:spPr/>
      <dgm:t>
        <a:bodyPr/>
        <a:lstStyle/>
        <a:p>
          <a:endParaRPr lang="en-US"/>
        </a:p>
      </dgm:t>
    </dgm:pt>
    <dgm:pt modelId="{FCFC973F-877F-4C2C-BAEE-57E0FB7C1AF8}">
      <dgm:prSet/>
      <dgm:spPr/>
      <dgm:t>
        <a:bodyPr/>
        <a:lstStyle/>
        <a:p>
          <a:r>
            <a:rPr lang="en-US"/>
            <a:t>Overview of the R2E2 Playbook  </a:t>
          </a:r>
        </a:p>
      </dgm:t>
    </dgm:pt>
    <dgm:pt modelId="{95E3B65F-7B50-485E-BB25-28A07BC72429}" type="parTrans" cxnId="{D26989E3-E408-4DEC-9EBC-C31097F2B75A}">
      <dgm:prSet/>
      <dgm:spPr/>
      <dgm:t>
        <a:bodyPr/>
        <a:lstStyle/>
        <a:p>
          <a:endParaRPr lang="en-US"/>
        </a:p>
      </dgm:t>
    </dgm:pt>
    <dgm:pt modelId="{379EF791-B864-4A23-AC69-8D6848283D94}" type="sibTrans" cxnId="{D26989E3-E408-4DEC-9EBC-C31097F2B75A}">
      <dgm:prSet/>
      <dgm:spPr/>
      <dgm:t>
        <a:bodyPr/>
        <a:lstStyle/>
        <a:p>
          <a:endParaRPr lang="en-US"/>
        </a:p>
      </dgm:t>
    </dgm:pt>
    <dgm:pt modelId="{8D5C8766-0ABE-4919-A083-E1835B59FF95}">
      <dgm:prSet/>
      <dgm:spPr/>
      <dgm:t>
        <a:bodyPr/>
        <a:lstStyle/>
        <a:p>
          <a:r>
            <a:rPr lang="en-US"/>
            <a:t>Discuss Case Studies </a:t>
          </a:r>
        </a:p>
      </dgm:t>
    </dgm:pt>
    <dgm:pt modelId="{159F8A0A-90CF-4D20-8BA3-0B2076C53044}" type="parTrans" cxnId="{9502AD6F-58E4-4E62-BD9A-73CEA42EB754}">
      <dgm:prSet/>
      <dgm:spPr/>
      <dgm:t>
        <a:bodyPr/>
        <a:lstStyle/>
        <a:p>
          <a:endParaRPr lang="en-US"/>
        </a:p>
      </dgm:t>
    </dgm:pt>
    <dgm:pt modelId="{84ACFDAB-59F2-426C-831D-E29F25399C33}" type="sibTrans" cxnId="{9502AD6F-58E4-4E62-BD9A-73CEA42EB754}">
      <dgm:prSet/>
      <dgm:spPr/>
      <dgm:t>
        <a:bodyPr/>
        <a:lstStyle/>
        <a:p>
          <a:endParaRPr lang="en-US"/>
        </a:p>
      </dgm:t>
    </dgm:pt>
    <dgm:pt modelId="{9D872450-6D52-4FDC-A3E9-997E9479947A}" type="pres">
      <dgm:prSet presAssocID="{4EA2B2F3-0B7B-41BB-963A-1E5575E26D1B}" presName="root" presStyleCnt="0">
        <dgm:presLayoutVars>
          <dgm:dir/>
          <dgm:resizeHandles val="exact"/>
        </dgm:presLayoutVars>
      </dgm:prSet>
      <dgm:spPr/>
    </dgm:pt>
    <dgm:pt modelId="{E61E051A-99DA-41AE-87EF-438E59B4101B}" type="pres">
      <dgm:prSet presAssocID="{55DC122E-3D84-4E50-BA12-1C32729C583A}" presName="compNode" presStyleCnt="0"/>
      <dgm:spPr/>
    </dgm:pt>
    <dgm:pt modelId="{CA6F73B3-F247-4597-A622-2EA63F8C2C72}" type="pres">
      <dgm:prSet presAssocID="{55DC122E-3D84-4E50-BA12-1C32729C58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5B84F06C-F144-4BC7-B143-E37F21C65DB2}" type="pres">
      <dgm:prSet presAssocID="{55DC122E-3D84-4E50-BA12-1C32729C583A}" presName="spaceRect" presStyleCnt="0"/>
      <dgm:spPr/>
    </dgm:pt>
    <dgm:pt modelId="{453B302D-F6EB-4904-A7C6-5D3139714783}" type="pres">
      <dgm:prSet presAssocID="{55DC122E-3D84-4E50-BA12-1C32729C583A}" presName="textRect" presStyleLbl="revTx" presStyleIdx="0" presStyleCnt="3">
        <dgm:presLayoutVars>
          <dgm:chMax val="1"/>
          <dgm:chPref val="1"/>
        </dgm:presLayoutVars>
      </dgm:prSet>
      <dgm:spPr/>
    </dgm:pt>
    <dgm:pt modelId="{EC9E0745-9F95-4ECB-B991-038C56678E6C}" type="pres">
      <dgm:prSet presAssocID="{D014E858-8D03-4F3C-BA74-27682DA5B75D}" presName="sibTrans" presStyleCnt="0"/>
      <dgm:spPr/>
    </dgm:pt>
    <dgm:pt modelId="{BA812630-CCA5-4E09-AC93-B347216578B3}" type="pres">
      <dgm:prSet presAssocID="{FCFC973F-877F-4C2C-BAEE-57E0FB7C1AF8}" presName="compNode" presStyleCnt="0"/>
      <dgm:spPr/>
    </dgm:pt>
    <dgm:pt modelId="{E008492A-4C0C-4044-A704-FEDEA918019F}" type="pres">
      <dgm:prSet presAssocID="{FCFC973F-877F-4C2C-BAEE-57E0FB7C1A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EA31B3C-49C3-4071-AE10-DEC99B3C3102}" type="pres">
      <dgm:prSet presAssocID="{FCFC973F-877F-4C2C-BAEE-57E0FB7C1AF8}" presName="spaceRect" presStyleCnt="0"/>
      <dgm:spPr/>
    </dgm:pt>
    <dgm:pt modelId="{E00AF0DC-C52B-45CE-82B9-46834BE3ADDE}" type="pres">
      <dgm:prSet presAssocID="{FCFC973F-877F-4C2C-BAEE-57E0FB7C1AF8}" presName="textRect" presStyleLbl="revTx" presStyleIdx="1" presStyleCnt="3">
        <dgm:presLayoutVars>
          <dgm:chMax val="1"/>
          <dgm:chPref val="1"/>
        </dgm:presLayoutVars>
      </dgm:prSet>
      <dgm:spPr/>
    </dgm:pt>
    <dgm:pt modelId="{61262142-8591-46D2-87D0-97193D9F2CB5}" type="pres">
      <dgm:prSet presAssocID="{379EF791-B864-4A23-AC69-8D6848283D94}" presName="sibTrans" presStyleCnt="0"/>
      <dgm:spPr/>
    </dgm:pt>
    <dgm:pt modelId="{D7258F2E-7C17-43E9-846E-F37A479E8B00}" type="pres">
      <dgm:prSet presAssocID="{8D5C8766-0ABE-4919-A083-E1835B59FF95}" presName="compNode" presStyleCnt="0"/>
      <dgm:spPr/>
    </dgm:pt>
    <dgm:pt modelId="{180A4843-0E61-42C8-89C3-E91B5A29140B}" type="pres">
      <dgm:prSet presAssocID="{8D5C8766-0ABE-4919-A083-E1835B59FF9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14C71C2B-6975-4775-BEDE-2C2CB99FDA65}" type="pres">
      <dgm:prSet presAssocID="{8D5C8766-0ABE-4919-A083-E1835B59FF95}" presName="spaceRect" presStyleCnt="0"/>
      <dgm:spPr/>
    </dgm:pt>
    <dgm:pt modelId="{065B591B-72B4-4625-8DC4-18E3FF4FDBB0}" type="pres">
      <dgm:prSet presAssocID="{8D5C8766-0ABE-4919-A083-E1835B59FF95}" presName="textRect" presStyleLbl="revTx" presStyleIdx="2" presStyleCnt="3">
        <dgm:presLayoutVars>
          <dgm:chMax val="1"/>
          <dgm:chPref val="1"/>
        </dgm:presLayoutVars>
      </dgm:prSet>
      <dgm:spPr/>
    </dgm:pt>
  </dgm:ptLst>
  <dgm:cxnLst>
    <dgm:cxn modelId="{A2E4FB6A-246C-48FD-A710-85DCBF8F3C7B}" type="presOf" srcId="{8D5C8766-0ABE-4919-A083-E1835B59FF95}" destId="{065B591B-72B4-4625-8DC4-18E3FF4FDBB0}" srcOrd="0" destOrd="0" presId="urn:microsoft.com/office/officeart/2018/2/layout/IconLabelList"/>
    <dgm:cxn modelId="{9502AD6F-58E4-4E62-BD9A-73CEA42EB754}" srcId="{4EA2B2F3-0B7B-41BB-963A-1E5575E26D1B}" destId="{8D5C8766-0ABE-4919-A083-E1835B59FF95}" srcOrd="2" destOrd="0" parTransId="{159F8A0A-90CF-4D20-8BA3-0B2076C53044}" sibTransId="{84ACFDAB-59F2-426C-831D-E29F25399C33}"/>
    <dgm:cxn modelId="{D26376AE-010D-48C5-B929-340770C2DF27}" type="presOf" srcId="{4EA2B2F3-0B7B-41BB-963A-1E5575E26D1B}" destId="{9D872450-6D52-4FDC-A3E9-997E9479947A}" srcOrd="0" destOrd="0" presId="urn:microsoft.com/office/officeart/2018/2/layout/IconLabelList"/>
    <dgm:cxn modelId="{D7C19ACC-0DC1-4803-BFC9-7E6EFD2399C2}" type="presOf" srcId="{55DC122E-3D84-4E50-BA12-1C32729C583A}" destId="{453B302D-F6EB-4904-A7C6-5D3139714783}" srcOrd="0" destOrd="0" presId="urn:microsoft.com/office/officeart/2018/2/layout/IconLabelList"/>
    <dgm:cxn modelId="{B4E99DD7-C1EA-4EF5-B46D-C3FFD6F3BCF9}" srcId="{4EA2B2F3-0B7B-41BB-963A-1E5575E26D1B}" destId="{55DC122E-3D84-4E50-BA12-1C32729C583A}" srcOrd="0" destOrd="0" parTransId="{D2E9DF9A-2DA0-413C-9C04-725A985409F1}" sibTransId="{D014E858-8D03-4F3C-BA74-27682DA5B75D}"/>
    <dgm:cxn modelId="{D26989E3-E408-4DEC-9EBC-C31097F2B75A}" srcId="{4EA2B2F3-0B7B-41BB-963A-1E5575E26D1B}" destId="{FCFC973F-877F-4C2C-BAEE-57E0FB7C1AF8}" srcOrd="1" destOrd="0" parTransId="{95E3B65F-7B50-485E-BB25-28A07BC72429}" sibTransId="{379EF791-B864-4A23-AC69-8D6848283D94}"/>
    <dgm:cxn modelId="{DF5398F3-E157-427E-B7B0-2D941B48354C}" type="presOf" srcId="{FCFC973F-877F-4C2C-BAEE-57E0FB7C1AF8}" destId="{E00AF0DC-C52B-45CE-82B9-46834BE3ADDE}" srcOrd="0" destOrd="0" presId="urn:microsoft.com/office/officeart/2018/2/layout/IconLabelList"/>
    <dgm:cxn modelId="{83218A5D-96F0-4638-AC00-8CDA8B34EA7E}" type="presParOf" srcId="{9D872450-6D52-4FDC-A3E9-997E9479947A}" destId="{E61E051A-99DA-41AE-87EF-438E59B4101B}" srcOrd="0" destOrd="0" presId="urn:microsoft.com/office/officeart/2018/2/layout/IconLabelList"/>
    <dgm:cxn modelId="{CBD4D770-7BAF-4CAB-AD14-B832506A7150}" type="presParOf" srcId="{E61E051A-99DA-41AE-87EF-438E59B4101B}" destId="{CA6F73B3-F247-4597-A622-2EA63F8C2C72}" srcOrd="0" destOrd="0" presId="urn:microsoft.com/office/officeart/2018/2/layout/IconLabelList"/>
    <dgm:cxn modelId="{C788022C-3A42-456C-8FD0-1A1B40C149EF}" type="presParOf" srcId="{E61E051A-99DA-41AE-87EF-438E59B4101B}" destId="{5B84F06C-F144-4BC7-B143-E37F21C65DB2}" srcOrd="1" destOrd="0" presId="urn:microsoft.com/office/officeart/2018/2/layout/IconLabelList"/>
    <dgm:cxn modelId="{4C4FDA93-3E85-40FE-8984-34B82EF8F9F8}" type="presParOf" srcId="{E61E051A-99DA-41AE-87EF-438E59B4101B}" destId="{453B302D-F6EB-4904-A7C6-5D3139714783}" srcOrd="2" destOrd="0" presId="urn:microsoft.com/office/officeart/2018/2/layout/IconLabelList"/>
    <dgm:cxn modelId="{86490BDA-181C-47AA-B3DC-DAFABFABD115}" type="presParOf" srcId="{9D872450-6D52-4FDC-A3E9-997E9479947A}" destId="{EC9E0745-9F95-4ECB-B991-038C56678E6C}" srcOrd="1" destOrd="0" presId="urn:microsoft.com/office/officeart/2018/2/layout/IconLabelList"/>
    <dgm:cxn modelId="{0B119F4A-5D6F-44B0-A084-A26EF6BA1478}" type="presParOf" srcId="{9D872450-6D52-4FDC-A3E9-997E9479947A}" destId="{BA812630-CCA5-4E09-AC93-B347216578B3}" srcOrd="2" destOrd="0" presId="urn:microsoft.com/office/officeart/2018/2/layout/IconLabelList"/>
    <dgm:cxn modelId="{CFEA1930-A4A2-472D-BEF4-451D67793BBF}" type="presParOf" srcId="{BA812630-CCA5-4E09-AC93-B347216578B3}" destId="{E008492A-4C0C-4044-A704-FEDEA918019F}" srcOrd="0" destOrd="0" presId="urn:microsoft.com/office/officeart/2018/2/layout/IconLabelList"/>
    <dgm:cxn modelId="{3F804C0C-2B96-412B-8D82-4122F41D51A2}" type="presParOf" srcId="{BA812630-CCA5-4E09-AC93-B347216578B3}" destId="{2EA31B3C-49C3-4071-AE10-DEC99B3C3102}" srcOrd="1" destOrd="0" presId="urn:microsoft.com/office/officeart/2018/2/layout/IconLabelList"/>
    <dgm:cxn modelId="{6BE1F5A9-51B7-4D6E-A777-FF3A85B9C87B}" type="presParOf" srcId="{BA812630-CCA5-4E09-AC93-B347216578B3}" destId="{E00AF0DC-C52B-45CE-82B9-46834BE3ADDE}" srcOrd="2" destOrd="0" presId="urn:microsoft.com/office/officeart/2018/2/layout/IconLabelList"/>
    <dgm:cxn modelId="{2BCAD7B0-3507-4EE4-9671-0F8275292A9F}" type="presParOf" srcId="{9D872450-6D52-4FDC-A3E9-997E9479947A}" destId="{61262142-8591-46D2-87D0-97193D9F2CB5}" srcOrd="3" destOrd="0" presId="urn:microsoft.com/office/officeart/2018/2/layout/IconLabelList"/>
    <dgm:cxn modelId="{8249671B-BBD4-44AA-8924-E8D6569E2BCD}" type="presParOf" srcId="{9D872450-6D52-4FDC-A3E9-997E9479947A}" destId="{D7258F2E-7C17-43E9-846E-F37A479E8B00}" srcOrd="4" destOrd="0" presId="urn:microsoft.com/office/officeart/2018/2/layout/IconLabelList"/>
    <dgm:cxn modelId="{795FF397-00DE-4CE3-9702-89445B4BC9E6}" type="presParOf" srcId="{D7258F2E-7C17-43E9-846E-F37A479E8B00}" destId="{180A4843-0E61-42C8-89C3-E91B5A29140B}" srcOrd="0" destOrd="0" presId="urn:microsoft.com/office/officeart/2018/2/layout/IconLabelList"/>
    <dgm:cxn modelId="{307C0E05-E666-4348-9770-392F1DA8FFDD}" type="presParOf" srcId="{D7258F2E-7C17-43E9-846E-F37A479E8B00}" destId="{14C71C2B-6975-4775-BEDE-2C2CB99FDA65}" srcOrd="1" destOrd="0" presId="urn:microsoft.com/office/officeart/2018/2/layout/IconLabelList"/>
    <dgm:cxn modelId="{BB784202-C954-4DCC-A1E0-8F3EF95DC1BB}" type="presParOf" srcId="{D7258F2E-7C17-43E9-846E-F37A479E8B00}" destId="{065B591B-72B4-4625-8DC4-18E3FF4FDBB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F73B3-F247-4597-A622-2EA63F8C2C72}">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3B302D-F6EB-4904-A7C6-5D3139714783}">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b="0" i="0" kern="1200"/>
            <a:t>Identify Best Practices </a:t>
          </a:r>
          <a:endParaRPr lang="en-US" sz="2500" kern="1200"/>
        </a:p>
      </dsp:txBody>
      <dsp:txXfrm>
        <a:off x="417971" y="2644140"/>
        <a:ext cx="2889450" cy="720000"/>
      </dsp:txXfrm>
    </dsp:sp>
    <dsp:sp modelId="{E008492A-4C0C-4044-A704-FEDEA918019F}">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0AF0DC-C52B-45CE-82B9-46834BE3ADDE}">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Overview of the R2E2 Playbook  </a:t>
          </a:r>
        </a:p>
      </dsp:txBody>
      <dsp:txXfrm>
        <a:off x="3813075" y="2644140"/>
        <a:ext cx="2889450" cy="720000"/>
      </dsp:txXfrm>
    </dsp:sp>
    <dsp:sp modelId="{180A4843-0E61-42C8-89C3-E91B5A29140B}">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5B591B-72B4-4625-8DC4-18E3FF4FDBB0}">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Discuss Case Studies </a:t>
          </a:r>
        </a:p>
      </dsp:txBody>
      <dsp:txXfrm>
        <a:off x="7208178" y="2644140"/>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C4621-819B-433F-A2F4-6BCACDC1FAA6}"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1572-D5D1-42B4-AEEF-7160463129E0}" type="slidenum">
              <a:rPr lang="en-US" smtClean="0"/>
              <a:t>‹#›</a:t>
            </a:fld>
            <a:endParaRPr lang="en-US"/>
          </a:p>
        </p:txBody>
      </p:sp>
    </p:spTree>
    <p:extLst>
      <p:ext uri="{BB962C8B-B14F-4D97-AF65-F5344CB8AC3E}">
        <p14:creationId xmlns:p14="http://schemas.microsoft.com/office/powerpoint/2010/main" val="2823137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adwpcamr.co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epa.gov/inflation-reduction-act/cprg-tools-and-technical-assistance-greenhouse-gas-inventory"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eanmultifamily.or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aceee.org/research-report/b2205"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ustaindane.org/efficiency-navigato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ceee.org/research-report/u220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nmultifamily.org/"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ergy-cities.eu/wp-content/uploads/2020/07/INNOVATE_guide_final.pdf" TargetMode="External"/><Relationship Id="rId5" Type="http://schemas.openxmlformats.org/officeDocument/2006/relationships/hyperlink" Target="https://www.aceee.org/low-income-and-affordable-multifamily-programs" TargetMode="External"/><Relationship Id="rId4" Type="http://schemas.openxmlformats.org/officeDocument/2006/relationships/hyperlink" Target="https://www.aceee.org/multifamily-projec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2.minneapolismn.gov/government/programs-initiatives/housing-development-assistance/rental-property/4d/"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rpsc.energy.gov/tips-for-success/develop-partnerships-based-alignment-goals-strong-collaboration-and-consistent" TargetMode="External"/><Relationship Id="rId4" Type="http://schemas.openxmlformats.org/officeDocument/2006/relationships/hyperlink" Target="https://www.energy.gov/eere/better-buildings-residential-network/articles/better-buildings-residential-network-case-stud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fficiencyvermont.com/"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aceee.org/sites/default/files/pdfs/B2301.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ionsquareneighborhoodcouncil.org/images/docs/190825-US2%20-%20Letter%20to%20USNC%20Negotiating%20Committee%20re%20CBA%20Term%20Sheet.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energy.gov/justice/community-benefit-agreement-cba-toolki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jhp.org/"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stacks.cdc.gov/view/cdc/24836"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hillygreencapital.org/built-to-last/"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c40knowledgehub.org/s/article/Guidelines-for-creating-community-driven-building-retrofit-programs?language=en_US" TargetMode="External"/><Relationship Id="rId4" Type="http://schemas.openxmlformats.org/officeDocument/2006/relationships/hyperlink" Target="https://c40.my.salesforce.com/sfc/p/#36000001Enhz/a/Vo000000454L/qAb4qXLVdeM7IabjqR.4tHlPFC3iyCcWzFu8ZQfS674"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nergystar.gov/sites/default/files/asset/document/ESHU-service-provider-partnership-fs-040723.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energystar.gov/partner_resources/join-energy-star" TargetMode="External"/><Relationship Id="rId4" Type="http://schemas.openxmlformats.org/officeDocument/2006/relationships/hyperlink" Target="https://www.energystar.gov/products/tools_resources?f%5B0%5D=field_products_t_r_promotion_cam%3A1947"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dcloudrenewable.or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acore.org/initiatives/accelerat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reenlinkanalytics.org/"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rmi.org/equitable-home-electrification-toolkit/" TargetMode="External"/><Relationship Id="rId4" Type="http://schemas.openxmlformats.org/officeDocument/2006/relationships/hyperlink" Target="https://drive.google.com/file/d/1u02z4kROS2Bit7jp3IqLgziDlOjyI-23/view"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meraldcities.org/wp-content/uploads/2021/05/Climate-Equity-and-Community-Engagement-Toolkit_Nov102020.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3</a:t>
            </a:fld>
            <a:endParaRPr lang="en-US"/>
          </a:p>
        </p:txBody>
      </p:sp>
    </p:spTree>
    <p:extLst>
      <p:ext uri="{BB962C8B-B14F-4D97-AF65-F5344CB8AC3E}">
        <p14:creationId xmlns:p14="http://schemas.microsoft.com/office/powerpoint/2010/main" val="1399600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t>At the building level, the Los Angeles Department of Water and Power (LADWP) provides incentives for energy efficiency measures if whole building energy savings are above 10%. Through the </a:t>
            </a:r>
            <a:r>
              <a:rPr lang="en-US">
                <a:hlinkClick r:id="rId3"/>
              </a:rPr>
              <a:t>Comprehensive Affordable Multifamily Retrofits Program</a:t>
            </a:r>
            <a:r>
              <a:rPr lang="en-US"/>
              <a:t>, LADWP offers different incentives based on the size of property, the location of efficiency upgrades, and the metric tons of carbon dioxide equivalent (MTCO2e) reduced. For multifamily buildings with fewer than 65 units, LADWP provides $5,400 per MTCO2e reduced in common areas and $6,750 per MTCO2e in renter units. Larger multifamily buildings earn up to $6,200 and $7,750 per MTCO2e, respectively. </a:t>
            </a:r>
          </a:p>
          <a:p>
            <a:pPr marL="0" lvl="2"/>
            <a:endParaRPr lang="en-US"/>
          </a:p>
          <a:p>
            <a:pPr marL="0" lvl="2"/>
            <a:r>
              <a:rPr lang="en-US"/>
              <a:t>EPA provides </a:t>
            </a:r>
            <a:r>
              <a:rPr lang="en-US">
                <a:hlinkClick r:id="rId4"/>
              </a:rPr>
              <a:t>numerous tools</a:t>
            </a:r>
            <a:r>
              <a:rPr lang="en-US"/>
              <a:t> that can help develop GHG emissions inventories at the state and local level. </a:t>
            </a:r>
            <a:endParaRPr lang="en-US">
              <a:ea typeface="Calibri"/>
              <a:cs typeface="Calibri"/>
            </a:endParaRPr>
          </a:p>
          <a:p>
            <a:pPr marL="0" lvl="2"/>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29</a:t>
            </a:fld>
            <a:endParaRPr lang="en-US"/>
          </a:p>
        </p:txBody>
      </p:sp>
    </p:spTree>
    <p:extLst>
      <p:ext uri="{BB962C8B-B14F-4D97-AF65-F5344CB8AC3E}">
        <p14:creationId xmlns:p14="http://schemas.microsoft.com/office/powerpoint/2010/main" val="3709822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t>Massachusetts’ </a:t>
            </a:r>
            <a:r>
              <a:rPr lang="en-US">
                <a:hlinkClick r:id="rId3"/>
              </a:rPr>
              <a:t>Low-Income Energy Affordability Network (LEAN)</a:t>
            </a:r>
            <a:r>
              <a:rPr lang="en-US"/>
              <a:t> Deep Energy Retrofit Pathway provides an incentive for buildings that meet a 40% energy use reduction compared to existing conditions. These projects include higher-than-standard weatherization and may include electrification of space heating and water heating. </a:t>
            </a:r>
          </a:p>
          <a:p>
            <a:endParaRPr lang="en-US"/>
          </a:p>
          <a:p>
            <a:r>
              <a:rPr lang="en-US">
                <a:hlinkClick r:id="rId4"/>
              </a:rPr>
              <a:t>This paper</a:t>
            </a:r>
            <a:r>
              <a:rPr lang="en-US"/>
              <a:t> from ACEEE reports the results of a home-by-home analysis of several thousand homes across the United States, looking at gas vs. electric decarbonization and deep retrofits options for space and water heating and their lifecycle costs. The graph on the right presents various decarbonization options that are covered in the paper.</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30</a:t>
            </a:fld>
            <a:endParaRPr lang="en-US"/>
          </a:p>
        </p:txBody>
      </p:sp>
    </p:spTree>
    <p:extLst>
      <p:ext uri="{BB962C8B-B14F-4D97-AF65-F5344CB8AC3E}">
        <p14:creationId xmlns:p14="http://schemas.microsoft.com/office/powerpoint/2010/main" val="4256947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t>The </a:t>
            </a:r>
            <a:r>
              <a:rPr lang="en-US">
                <a:hlinkClick r:id="rId3"/>
              </a:rPr>
              <a:t>Efficiency Navigator</a:t>
            </a:r>
            <a:r>
              <a:rPr lang="en-US"/>
              <a:t> in Middleton and Madison, WI, a partnership run jointly by Sustain Dane and Elevate, requires owners of unsubsidized housing to sign a contract stipulating that the units using the program are occupied by households at or below 80% AMI, and requires the owner to use reasonable efforts to maintain the unit as housing for LMI households for a period of three years after the completion of the upgrade work. </a:t>
            </a:r>
            <a:endParaRPr lang="en-US">
              <a:cs typeface="Calibri"/>
            </a:endParaRPr>
          </a:p>
          <a:p>
            <a:pPr marL="0" lvl="2"/>
            <a:endParaRPr lang="en-US">
              <a:cs typeface="Calibri"/>
            </a:endParaRPr>
          </a:p>
          <a:p>
            <a:pPr marL="0" lvl="2"/>
            <a:r>
              <a:rPr lang="en-US"/>
              <a:t>In Seattle, the Multifamily Weatherization Program provides project management services at no cost, but to be eligible, building owners must commit to keeping rents affordable for at least three years and at least half of tenants must meet income qualifications.</a:t>
            </a:r>
            <a:endParaRPr lang="en-US">
              <a:cs typeface="Calibri"/>
            </a:endParaRPr>
          </a:p>
          <a:p>
            <a:pPr marL="0" lvl="2"/>
            <a:endParaRPr lang="en-US"/>
          </a:p>
          <a:p>
            <a:pPr marL="0" lvl="2">
              <a:buFont typeface="Wingdings"/>
            </a:pPr>
            <a:r>
              <a:rPr lang="en-US">
                <a:hlinkClick r:id="rId4"/>
              </a:rPr>
              <a:t>This report</a:t>
            </a:r>
            <a:r>
              <a:rPr lang="en-US"/>
              <a:t> from ACEEE describes the benefits, barriers, and strategies for decarbonizing buildings in the affordable housing sector. It identifies and describes selected decarbonization and deep retrofit programs serving affordable housing markets. </a:t>
            </a:r>
            <a:endParaRPr lang="en-US">
              <a:ea typeface="Calibri"/>
              <a:cs typeface="Calibri"/>
            </a:endParaRPr>
          </a:p>
          <a:p>
            <a:pPr marL="285750" lvl="2" indent="-285750">
              <a:buFont typeface="Wingdings"/>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31</a:t>
            </a:fld>
            <a:endParaRPr lang="en-US"/>
          </a:p>
        </p:txBody>
      </p:sp>
    </p:spTree>
    <p:extLst>
      <p:ext uri="{BB962C8B-B14F-4D97-AF65-F5344CB8AC3E}">
        <p14:creationId xmlns:p14="http://schemas.microsoft.com/office/powerpoint/2010/main" val="322760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Employ a </a:t>
            </a:r>
            <a:r>
              <a:rPr lang="en-US" b="1" i="1"/>
              <a:t>one-stop shop</a:t>
            </a:r>
            <a:r>
              <a:rPr lang="en-US"/>
              <a:t> approach that provides centralized outreach and communication, educational resources for both renters and owners, technical assistance and customer support, project management, and access to incentives and financing through a single entity. Structure the program so participants have a single, dedicated point of contact to guide them through the process. Ensure that the point of contact is sufficiently trained and has cultural competency. </a:t>
            </a:r>
          </a:p>
          <a:p>
            <a:endParaRPr lang="en-US"/>
          </a:p>
          <a:p>
            <a:r>
              <a:rPr lang="en-US"/>
              <a:t>The Massachusetts </a:t>
            </a:r>
            <a:r>
              <a:rPr lang="en-US">
                <a:hlinkClick r:id="rId3"/>
              </a:rPr>
              <a:t>Low-Income Energy Affordability Network (LEAN)</a:t>
            </a:r>
            <a:r>
              <a:rPr lang="en-US"/>
              <a:t> multifamily program is notable as an integrated and well-coordinated one-stop shop program to serve owners and operators of low-income and affordable housing. The LEAN network includes CAAs, utilities, state agencies, and nonprofits. The program requires for-profit affordable housing owners to abide by an affordability period based on the level of incentives received. LEAN has served more than 220,000 residential dwelling units and delivered more than $100 million in energy savings since its inception. </a:t>
            </a:r>
            <a:endParaRPr lang="en-US">
              <a:ea typeface="Calibri"/>
              <a:cs typeface="Calibri"/>
            </a:endParaRPr>
          </a:p>
          <a:p>
            <a:endParaRPr lang="en-US"/>
          </a:p>
          <a:p>
            <a:r>
              <a:rPr lang="en-US"/>
              <a:t>For additional materials specifically covering outreach and engagement for multifamily buildings, please see </a:t>
            </a:r>
            <a:r>
              <a:rPr lang="en-US">
                <a:hlinkClick r:id="rId4"/>
              </a:rPr>
              <a:t>ACEEE’s Multifamily Energy Savings Project</a:t>
            </a:r>
            <a:r>
              <a:rPr lang="en-US"/>
              <a:t>, which has numerous resources that specifically cover </a:t>
            </a:r>
            <a:r>
              <a:rPr lang="en-US">
                <a:hlinkClick r:id="rId5"/>
              </a:rPr>
              <a:t>low-income and affordable multifamily programs.</a:t>
            </a:r>
            <a:r>
              <a:rPr lang="en-US"/>
              <a:t> </a:t>
            </a:r>
            <a:endParaRPr lang="en-US">
              <a:ea typeface="Calibri"/>
              <a:cs typeface="Calibri"/>
            </a:endParaRPr>
          </a:p>
          <a:p>
            <a:endParaRPr lang="en-US">
              <a:ea typeface="Calibri"/>
              <a:cs typeface="Calibri"/>
            </a:endParaRPr>
          </a:p>
          <a:p>
            <a:endParaRPr lang="en-US"/>
          </a:p>
          <a:p>
            <a:r>
              <a:rPr lang="en-US">
                <a:hlinkClick r:id="rId6"/>
              </a:rPr>
              <a:t>This guide</a:t>
            </a:r>
            <a:r>
              <a:rPr lang="en-US"/>
              <a:t> from Innovate provides a step-by-step process for setting up a one-stop shop. While this organization is based in the United Kingdom, the information in the resource is still applicable for program administrators in the United States. </a:t>
            </a: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32</a:t>
            </a:fld>
            <a:endParaRPr lang="en-US"/>
          </a:p>
        </p:txBody>
      </p:sp>
    </p:spTree>
    <p:extLst>
      <p:ext uri="{BB962C8B-B14F-4D97-AF65-F5344CB8AC3E}">
        <p14:creationId xmlns:p14="http://schemas.microsoft.com/office/powerpoint/2010/main" val="19465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33</a:t>
            </a:fld>
            <a:endParaRPr lang="en-US"/>
          </a:p>
        </p:txBody>
      </p:sp>
    </p:spTree>
    <p:extLst>
      <p:ext uri="{BB962C8B-B14F-4D97-AF65-F5344CB8AC3E}">
        <p14:creationId xmlns:p14="http://schemas.microsoft.com/office/powerpoint/2010/main" val="412804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ea typeface="Calibri"/>
                <a:cs typeface="Calibri"/>
              </a:rPr>
              <a:t>This strategy builds on the earlier recommendation to establish multiple program offerings. Possible program partners can be utilities, nonprofits, and state or local government agencies. Partnering with community-based organizations (CBOs) is incredibly important, as CBOs can directly connect you to community members who can help shape program development to reflect community needs.</a:t>
            </a:r>
            <a:endParaRPr lang="en-US"/>
          </a:p>
          <a:p>
            <a:pPr marL="0" lvl="2"/>
            <a:endParaRPr lang="en-US"/>
          </a:p>
          <a:p>
            <a:pPr marL="0" lvl="2"/>
            <a:r>
              <a:rPr lang="en-US"/>
              <a:t>Minneapolis collaborated across the city’s economic development and sustainability agencies on the </a:t>
            </a:r>
            <a:r>
              <a:rPr lang="en-US">
                <a:hlinkClick r:id="rId3"/>
              </a:rPr>
              <a:t>4d Program</a:t>
            </a:r>
            <a:r>
              <a:rPr lang="en-US"/>
              <a:t>, a program to preserve housing and provide energy incentives. This program is administered jointly by the health and housing departments. </a:t>
            </a:r>
            <a:endParaRPr lang="en-US">
              <a:cs typeface="Calibri"/>
            </a:endParaRPr>
          </a:p>
          <a:p>
            <a:endParaRPr lang="en-US"/>
          </a:p>
          <a:p>
            <a:r>
              <a:rPr lang="en-US">
                <a:hlinkClick r:id="rId4"/>
              </a:rPr>
              <a:t>The Better Buildings Residential Network website</a:t>
            </a:r>
            <a:r>
              <a:rPr lang="en-US"/>
              <a:t> from DOE provides strategies developed to maintain strong strategic partnerships with trusted local companies and organizations as part of the Healthy Homes Incentive Program’s goal to complete 100 home energy upgrade projects. There are additional useful case studies available in DOE’s </a:t>
            </a:r>
            <a:r>
              <a:rPr lang="en-US">
                <a:hlinkClick r:id="rId5"/>
              </a:rPr>
              <a:t>partnership toolkit</a:t>
            </a:r>
            <a:r>
              <a:rPr lang="en-US"/>
              <a:t>.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34</a:t>
            </a:fld>
            <a:endParaRPr lang="en-US"/>
          </a:p>
        </p:txBody>
      </p:sp>
    </p:spTree>
    <p:extLst>
      <p:ext uri="{BB962C8B-B14F-4D97-AF65-F5344CB8AC3E}">
        <p14:creationId xmlns:p14="http://schemas.microsoft.com/office/powerpoint/2010/main" val="559965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ea typeface="Calibri"/>
                <a:cs typeface="Calibri"/>
              </a:rPr>
              <a:t>Previous research has shown that residential energy efficiency programs primarily reach white, higher-income homeowners. As a result, communities of color, low-income residents, and renters tend to get left behind by business-as-usual programs. This is why it's essential to create programs that specifically cater to the needs of underserved residents, especially LMI households. </a:t>
            </a:r>
          </a:p>
          <a:p>
            <a:pPr marL="0" lvl="2"/>
            <a:endParaRPr lang="en-US"/>
          </a:p>
          <a:p>
            <a:pPr marL="0" lvl="2"/>
            <a:r>
              <a:rPr lang="en-US">
                <a:hlinkClick r:id="rId3"/>
              </a:rPr>
              <a:t>Efficiency Vermont</a:t>
            </a:r>
            <a:r>
              <a:rPr lang="en-US"/>
              <a:t>, a statewide regulated energy efficiency utility, offers various programs, incentives, and rebates to encourage its customers to retrofit homes and buildings. The organization’s Targeted High Use (THU) program incentivizes direct install of efficiency and electrification measures such as appliances, heat pumps, and heat pump water heaters to qualifying houses with high electricity use. This program is promoted to customers who are deemed likely to be income eligible, use 5,000 kWh per year or more, and have an energy burden greater than 6%. </a:t>
            </a:r>
          </a:p>
          <a:p>
            <a:pPr marL="0" lvl="2"/>
            <a:endParaRPr lang="en-US"/>
          </a:p>
          <a:p>
            <a:pPr marL="0" lvl="2"/>
            <a:r>
              <a:rPr lang="en-US">
                <a:hlinkClick r:id="rId4"/>
              </a:rPr>
              <a:t>This ACEEE</a:t>
            </a:r>
            <a:r>
              <a:rPr lang="en-US"/>
              <a:t> report focuses on policy approaches that yield equitable energy efficiency programs. It advises on how to effectively engage and serve residential customer populations that untargeted programs do not serve well. </a:t>
            </a:r>
            <a:endParaRPr lang="en-US">
              <a:cs typeface="Calibri"/>
            </a:endParaRPr>
          </a:p>
          <a:p>
            <a:pPr lvl="2"/>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35</a:t>
            </a:fld>
            <a:endParaRPr lang="en-US"/>
          </a:p>
        </p:txBody>
      </p:sp>
    </p:spTree>
    <p:extLst>
      <p:ext uri="{BB962C8B-B14F-4D97-AF65-F5344CB8AC3E}">
        <p14:creationId xmlns:p14="http://schemas.microsoft.com/office/powerpoint/2010/main" val="2917602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cs typeface="Calibri"/>
              </a:rPr>
              <a:t>It is incredibly important to build trust with the communities you intend to serve with your program. Community benefits agreements clearly outline the benefits that community members receive from a project, while workforce benefits agreements typically describe workforce practices to improve economic development in the local community (e.g., hiring local workers, sourcing from minority businesses). </a:t>
            </a:r>
            <a:endParaRPr lang="en-US"/>
          </a:p>
          <a:p>
            <a:pPr marL="0" lvl="2"/>
            <a:endParaRPr lang="en-US"/>
          </a:p>
          <a:p>
            <a:pPr marL="0" lvl="2"/>
            <a:r>
              <a:rPr lang="en-US"/>
              <a:t>Somerville, MA’s Union Square </a:t>
            </a:r>
            <a:r>
              <a:rPr lang="en-US">
                <a:hlinkClick r:id="rId3"/>
              </a:rPr>
              <a:t>Community Benefits Agreement</a:t>
            </a:r>
            <a:r>
              <a:rPr lang="en-US"/>
              <a:t> pledges to prioritize local hiring for construction jobs, bolstering the economy and providing practical training opportunities through a local career and technical education program at the regional high school. Additionally, it offers relocation benefits to existing businesses, opportunities for new spaces in redevelopment, and a robust funding commitment to affordable housing, underlining a commitment to sustainable and inclusive growth. </a:t>
            </a:r>
          </a:p>
          <a:p>
            <a:pPr marL="0" lvl="2"/>
            <a:endParaRPr lang="en-US"/>
          </a:p>
          <a:p>
            <a:pPr marL="0" lvl="2"/>
            <a:r>
              <a:rPr lang="en-US"/>
              <a:t>DOE’s </a:t>
            </a:r>
            <a:r>
              <a:rPr lang="en-US">
                <a:hlinkClick r:id="rId4"/>
              </a:rPr>
              <a:t>CBA Toolkit</a:t>
            </a:r>
            <a:r>
              <a:rPr lang="en-US"/>
              <a:t> includes a comprehensive guide, FAQs, and presentation slides to educate stakeholders on the value and process of CBAs. These agreements are strategic partnerships that provide communities with direct benefits like local hiring and economic contributions in return for supporting development projects, fostering mutual gains for developers, governments, and communities. This approach aligns the interests of all parties, ensuring that government officials and developers support community needs while also achieving their own objectives. </a:t>
            </a:r>
            <a:endParaRPr lang="en-US">
              <a:cs typeface="Calibri"/>
            </a:endParaRPr>
          </a:p>
          <a:p>
            <a:pPr lvl="2"/>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36</a:t>
            </a:fld>
            <a:endParaRPr lang="en-US"/>
          </a:p>
        </p:txBody>
      </p:sp>
    </p:spTree>
    <p:extLst>
      <p:ext uri="{BB962C8B-B14F-4D97-AF65-F5344CB8AC3E}">
        <p14:creationId xmlns:p14="http://schemas.microsoft.com/office/powerpoint/2010/main" val="1056447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cs typeface="Calibri"/>
              </a:rPr>
              <a:t>Many homes that can benefit most from retrofits cannot receive upgrades due to significant health and safety hazards. Remedying these hazards through intentional funding and program offerings can help more households receive retrofits and their accompanying benefits. </a:t>
            </a:r>
            <a:endParaRPr lang="en-US"/>
          </a:p>
          <a:p>
            <a:pPr marL="0" lvl="2"/>
            <a:endParaRPr lang="en-US"/>
          </a:p>
          <a:p>
            <a:pPr marL="0" lvl="2"/>
            <a:r>
              <a:rPr lang="en-US"/>
              <a:t>In Florida, the </a:t>
            </a:r>
            <a:r>
              <a:rPr lang="en-US">
                <a:hlinkClick r:id="rId3"/>
              </a:rPr>
              <a:t>St. John’s Housing Partnership</a:t>
            </a:r>
            <a:r>
              <a:rPr lang="en-US"/>
              <a:t> offers repair services for single-family homeowners. By covering the upfront costs and easing the burden of underlying repairs, the partnership increases participation in its energy efficiency program (including comprehensive upgrades and direct installation). Bill Lazar from St. John's Partnership will soon speak more about the program. </a:t>
            </a:r>
            <a:endParaRPr lang="en-US">
              <a:cs typeface="Calibri"/>
            </a:endParaRPr>
          </a:p>
          <a:p>
            <a:endParaRPr lang="en-US"/>
          </a:p>
          <a:p>
            <a:r>
              <a:rPr lang="en-US">
                <a:hlinkClick r:id="rId4"/>
              </a:rPr>
              <a:t>This manual</a:t>
            </a:r>
            <a:r>
              <a:rPr lang="en-US"/>
              <a:t> from the CDC is a comprehensive guide to understanding multiple aspects of a healthy home. It also discusses the history of affordable housing in the United States.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37</a:t>
            </a:fld>
            <a:endParaRPr lang="en-US"/>
          </a:p>
        </p:txBody>
      </p:sp>
    </p:spTree>
    <p:extLst>
      <p:ext uri="{BB962C8B-B14F-4D97-AF65-F5344CB8AC3E}">
        <p14:creationId xmlns:p14="http://schemas.microsoft.com/office/powerpoint/2010/main" val="3913035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cs typeface="Calibri"/>
              </a:rPr>
              <a:t>It is very beneficial for a program to offer generous financial incentives that cover all or most of the upfront costs for customers. Braiding or combining multiple funding sources can ensure that your program has enough funds for upgrades. </a:t>
            </a:r>
          </a:p>
          <a:p>
            <a:pPr marL="0" lvl="2"/>
            <a:endParaRPr lang="en-US"/>
          </a:p>
          <a:p>
            <a:pPr marL="0" lvl="2"/>
            <a:r>
              <a:rPr lang="en-US"/>
              <a:t>In Philadelphia, the </a:t>
            </a:r>
            <a:r>
              <a:rPr lang="en-US">
                <a:hlinkClick r:id="rId3"/>
              </a:rPr>
              <a:t>Built to Last</a:t>
            </a:r>
            <a:r>
              <a:rPr lang="en-US"/>
              <a:t> program uses a partnership between the Philadelphia Energy Authority (PEA) and Philadelphia Green Capital Corp (PGCC) to help identify and close funding gaps through layering and streamlining existing fundings sources and services. Alon Abramson and Emily Lucas from Philadelphia Energy Authority will soon speak more about the program. </a:t>
            </a:r>
            <a:endParaRPr lang="en-US">
              <a:cs typeface="Calibri" panose="020F0502020204030204"/>
            </a:endParaRPr>
          </a:p>
          <a:p>
            <a:pPr marL="0" lvl="2"/>
            <a:endParaRPr lang="en-US">
              <a:cs typeface="Calibri" panose="020F0502020204030204"/>
            </a:endParaRPr>
          </a:p>
          <a:p>
            <a:pPr marL="0" lvl="2"/>
            <a:r>
              <a:rPr lang="en-US"/>
              <a:t>Boston’s Healthy and Green Retrofit pilot program creates a custom green retrofit plan for participants’ buildings, which includes replacing appliances. To do this work, building owners may receive up to $50,000 per unit, assistance accessing energy efficiency financial incentives, construction management services including bidding and hiring a general contractor, and construction oversight and inspections throughout the process. Kristen Simmons from the Boston's Mayor's Office of Housing will soon speak more about the program. </a:t>
            </a:r>
            <a:endParaRPr lang="en-US">
              <a:cs typeface="Calibri" panose="020F0502020204030204"/>
            </a:endParaRPr>
          </a:p>
          <a:p>
            <a:pPr marL="0" lvl="2"/>
            <a:endParaRPr lang="en-US"/>
          </a:p>
          <a:p>
            <a:pPr marL="0" lvl="2"/>
            <a:r>
              <a:rPr lang="en-US"/>
              <a:t>For more information on this program, please see </a:t>
            </a:r>
            <a:r>
              <a:rPr lang="en-US">
                <a:hlinkClick r:id="rId4"/>
              </a:rPr>
              <a:t>this case study</a:t>
            </a:r>
            <a:r>
              <a:rPr lang="en-US"/>
              <a:t>, part of </a:t>
            </a:r>
            <a:r>
              <a:rPr lang="en-US">
                <a:hlinkClick r:id="rId5"/>
              </a:rPr>
              <a:t>guidelines</a:t>
            </a:r>
            <a:r>
              <a:rPr lang="en-US"/>
              <a:t> for creating community-driven building retrofit programs assembled by the Building Electrification Institute (BEI), Elevate, and C40 Cities Climate Leadership Group.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38</a:t>
            </a:fld>
            <a:endParaRPr lang="en-US"/>
          </a:p>
        </p:txBody>
      </p:sp>
    </p:spTree>
    <p:extLst>
      <p:ext uri="{BB962C8B-B14F-4D97-AF65-F5344CB8AC3E}">
        <p14:creationId xmlns:p14="http://schemas.microsoft.com/office/powerpoint/2010/main" val="164035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Roboto" panose="02000000000000000000" pitchFamily="2" charset="0"/>
              </a:rPr>
              <a:t>Through this partnership, the U.S. Environmental Protection Agency (EPA) provides a national platform for encouraging Americans to take action on energy efficiency in their home. It actively supports service provider efforts to harness best practices for braiding together financial resources to make home upgrades more accessible to low-income households. EPA facilitates information exchange and connects those service providers implementing and promoting home upgrades through webinars, 1-1 conversations, and stakeholder engagements at events, such as the annual ENERGY STAR Partner Meeting. EPA leverages the network of existing ENERGY STAR partners – manufacturers, retailers, utilities, and states – to help form new connections through the service provider partnership that advances productive collaboration. This collaboration with ENERGY STAR and its partners, whether in marketing, communications, program design, or other areas, makes it easier for homeowners to understand and act on making their homes more energy efficient. For more information, read the </a:t>
            </a:r>
            <a:r>
              <a:rPr lang="en-US" b="0" i="0">
                <a:solidFill>
                  <a:srgbClr val="0E4D82"/>
                </a:solidFill>
                <a:effectLst/>
                <a:latin typeface="Roboto" panose="02000000000000000000" pitchFamily="2" charset="0"/>
                <a:hlinkClick r:id="rId3"/>
              </a:rPr>
              <a:t>ENERGY STAR Home Upgrade Service Provider Partnership factsheet</a:t>
            </a:r>
            <a:r>
              <a:rPr lang="en-US" b="0" i="0">
                <a:solidFill>
                  <a:srgbClr val="000000"/>
                </a:solidFill>
                <a:effectLst/>
                <a:latin typeface="Roboto" panose="02000000000000000000" pitchFamily="2" charset="0"/>
              </a:rPr>
              <a:t> (PDF, 383 KB). </a:t>
            </a:r>
            <a:r>
              <a:rPr lang="en-US" b="0" i="0">
                <a:solidFill>
                  <a:srgbClr val="0E4D82"/>
                </a:solidFill>
                <a:effectLst/>
                <a:latin typeface="Roboto" panose="02000000000000000000" pitchFamily="2" charset="0"/>
                <a:hlinkClick r:id="rId4"/>
              </a:rPr>
              <a:t>View marketing materials available to partners</a:t>
            </a:r>
            <a:r>
              <a:rPr lang="en-US" b="0" i="0">
                <a:solidFill>
                  <a:srgbClr val="000000"/>
                </a:solidFill>
                <a:effectLst/>
                <a:latin typeface="Roboto" panose="02000000000000000000" pitchFamily="2" charset="0"/>
              </a:rPr>
              <a:t>.</a:t>
            </a:r>
          </a:p>
          <a:p>
            <a:pPr algn="l"/>
            <a:r>
              <a:rPr lang="en-US" b="0" i="0">
                <a:solidFill>
                  <a:srgbClr val="000000"/>
                </a:solidFill>
                <a:effectLst/>
                <a:latin typeface="Roboto" panose="02000000000000000000" pitchFamily="2" charset="0"/>
              </a:rPr>
              <a:t>The ENERGY STAR Home Upgrade is a marketing platform that is also available to ENERGY STAR manufacturers, retailers, and efficiency program sponsor partners. </a:t>
            </a:r>
            <a:r>
              <a:rPr lang="en-US" b="0" i="0">
                <a:solidFill>
                  <a:srgbClr val="0E4D82"/>
                </a:solidFill>
                <a:effectLst/>
                <a:latin typeface="Roboto" panose="02000000000000000000" pitchFamily="2" charset="0"/>
                <a:hlinkClick r:id="rId5"/>
              </a:rPr>
              <a:t>Join</a:t>
            </a:r>
            <a:r>
              <a:rPr lang="en-US" b="0" i="0">
                <a:solidFill>
                  <a:srgbClr val="000000"/>
                </a:solidFill>
                <a:effectLst/>
                <a:latin typeface="Roboto" panose="02000000000000000000" pitchFamily="2" charset="0"/>
              </a:rPr>
              <a:t> in one of those categories. Current partners should speak with their ENERGY STAR contact about how to participate in the ENERGY STAR Home Upgrade Service Provider Partnership.</a:t>
            </a:r>
          </a:p>
          <a:p>
            <a:pPr algn="l"/>
            <a:endParaRPr lang="en-US" b="0" i="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Companies operating on their own behalf or community-based organizations that provide home upgrade (energy efficiency) concierge services for single-family or multi-family residences, offering some or all the measures in an ENERGY STAR Home Upgrade, and promote those measures in the context of the value of an ENERGY STAR Home Upgrade. Eligible companies/organizations include those that assess and identify homes for relevant upgrades and facilitate or perform the installations of ENERGY STAR certified equipment. However, traditional HVAC contractors, water heater or window installers, and insulation contractors are not eligible.</a:t>
            </a:r>
          </a:p>
          <a:p>
            <a:pPr algn="l"/>
            <a:endParaRPr lang="en-US" b="0" i="0">
              <a:solidFill>
                <a:srgbClr val="000000"/>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9</a:t>
            </a:fld>
            <a:endParaRPr lang="en-US"/>
          </a:p>
        </p:txBody>
      </p:sp>
    </p:spTree>
    <p:extLst>
      <p:ext uri="{BB962C8B-B14F-4D97-AF65-F5344CB8AC3E}">
        <p14:creationId xmlns:p14="http://schemas.microsoft.com/office/powerpoint/2010/main" val="3912422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a:cs typeface="Calibri"/>
              </a:rPr>
              <a:t>Scaling retrofit programs will require scaling a diverse clean energy workforce. It is particularly important for workforce development to train and upskill workers in the local community, where retrofits will be taking place. </a:t>
            </a:r>
            <a:endParaRPr lang="en-US"/>
          </a:p>
          <a:p>
            <a:pPr marL="0" lvl="2"/>
            <a:endParaRPr lang="en-US"/>
          </a:p>
          <a:p>
            <a:pPr marL="0" lvl="2"/>
            <a:r>
              <a:rPr lang="en-US">
                <a:hlinkClick r:id="rId3"/>
              </a:rPr>
              <a:t>Red Cloud Renewables</a:t>
            </a:r>
            <a:r>
              <a:rPr lang="en-US"/>
              <a:t> is an Oglala Lakota-led organization on the Pine Ridge Reservation that provides free, place-based workforce development opportunities for Native Americans. It is a pre-apprenticeship readiness program that includes training on how to perform energy assessments and complete retrofit projects, while focusing on home safety and occupant health measures. It has successfully worked with more than 70 tribes since 2002 and has created more than 600 jobs in weatherization, solar installation, and sustainable home building. </a:t>
            </a:r>
          </a:p>
          <a:p>
            <a:pPr marL="0" lvl="2"/>
            <a:endParaRPr lang="en-US"/>
          </a:p>
          <a:p>
            <a:pPr marL="0" lvl="2"/>
            <a:r>
              <a:rPr lang="en-US"/>
              <a:t>The American Council on Renewable Energy’s (ACORE) </a:t>
            </a:r>
            <a:r>
              <a:rPr lang="en-US">
                <a:hlinkClick r:id="rId4"/>
              </a:rPr>
              <a:t>Accelerate Membership Program</a:t>
            </a:r>
            <a:r>
              <a:rPr lang="en-US"/>
              <a:t> is a cohort-based program that supports women and minority-led renewable energy companies by connecting them to resources, including complimentary access to events, exclusive briefings, tools, and advocacy.   </a:t>
            </a:r>
            <a:endParaRPr lang="en-US">
              <a:cs typeface="Calibri"/>
            </a:endParaRPr>
          </a:p>
          <a:p>
            <a:pPr marL="0" lvl="2"/>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39</a:t>
            </a:fld>
            <a:endParaRPr lang="en-US"/>
          </a:p>
        </p:txBody>
      </p:sp>
    </p:spTree>
    <p:extLst>
      <p:ext uri="{BB962C8B-B14F-4D97-AF65-F5344CB8AC3E}">
        <p14:creationId xmlns:p14="http://schemas.microsoft.com/office/powerpoint/2010/main" val="890301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43</a:t>
            </a:fld>
            <a:endParaRPr lang="en-US"/>
          </a:p>
        </p:txBody>
      </p:sp>
    </p:spTree>
    <p:extLst>
      <p:ext uri="{BB962C8B-B14F-4D97-AF65-F5344CB8AC3E}">
        <p14:creationId xmlns:p14="http://schemas.microsoft.com/office/powerpoint/2010/main" val="88805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44</a:t>
            </a:fld>
            <a:endParaRPr lang="en-US"/>
          </a:p>
        </p:txBody>
      </p:sp>
    </p:spTree>
    <p:extLst>
      <p:ext uri="{BB962C8B-B14F-4D97-AF65-F5344CB8AC3E}">
        <p14:creationId xmlns:p14="http://schemas.microsoft.com/office/powerpoint/2010/main" val="144990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Roboto" panose="02000000000000000000" pitchFamily="2" charset="0"/>
              </a:rPr>
              <a:t>Topics include addressing health and safety roadblocks, leveraging the ENERGY STAR Home Upgrade marketing platform and Service Provider Partnership, stacking and braiding with the Inflation Reduction Act funds e.g. home electrification appliance rebates, and energy affordability considerations for electrification.</a:t>
            </a:r>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47</a:t>
            </a:fld>
            <a:endParaRPr lang="en-US"/>
          </a:p>
        </p:txBody>
      </p:sp>
    </p:spTree>
    <p:extLst>
      <p:ext uri="{BB962C8B-B14F-4D97-AF65-F5344CB8AC3E}">
        <p14:creationId xmlns:p14="http://schemas.microsoft.com/office/powerpoint/2010/main" val="384711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lnSpc>
                <a:spcPct val="110000"/>
              </a:lnSpc>
              <a:spcBef>
                <a:spcPts val="714"/>
              </a:spcBef>
              <a:buFont typeface="Arial,Sans-Serif"/>
              <a:buChar char="•"/>
            </a:pPr>
            <a:r>
              <a:rPr lang="en-US"/>
              <a:t>The ENERGY STAR program is partnering with companies and community-based organizations that simplify efficient electrification home upgrades</a:t>
            </a:r>
          </a:p>
          <a:p>
            <a:pPr marL="342265" indent="-342265">
              <a:lnSpc>
                <a:spcPct val="110000"/>
              </a:lnSpc>
              <a:spcBef>
                <a:spcPts val="714"/>
              </a:spcBef>
              <a:buFont typeface="Arial,Sans-Serif"/>
              <a:buChar char="•"/>
            </a:pPr>
            <a:r>
              <a:rPr lang="en-US"/>
              <a:t>Leverage the brand and platform to help communicate how everyone can be a part of the clean energy future</a:t>
            </a:r>
            <a:endParaRPr lang="en-US">
              <a:cs typeface="Calibri"/>
            </a:endParaRPr>
          </a:p>
          <a:p>
            <a:pPr marL="342265" indent="-342265">
              <a:lnSpc>
                <a:spcPct val="110000"/>
              </a:lnSpc>
              <a:spcBef>
                <a:spcPts val="714"/>
              </a:spcBef>
              <a:buFont typeface="Arial,Sans-Serif"/>
              <a:buChar char="•"/>
            </a:pPr>
            <a:r>
              <a:rPr lang="en-US"/>
              <a:t>Access to an expansive network of partners advancing efficient electrification</a:t>
            </a:r>
            <a:endParaRPr lang="en-US">
              <a:cs typeface="Calibri"/>
            </a:endParaRPr>
          </a:p>
        </p:txBody>
      </p:sp>
      <p:sp>
        <p:nvSpPr>
          <p:cNvPr id="4" name="Slide Number Placeholder 3"/>
          <p:cNvSpPr>
            <a:spLocks noGrp="1"/>
          </p:cNvSpPr>
          <p:nvPr>
            <p:ph type="sldNum" sz="quarter" idx="5"/>
          </p:nvPr>
        </p:nvSpPr>
        <p:spPr/>
        <p:txBody>
          <a:bodyPr/>
          <a:lstStyle/>
          <a:p>
            <a:fld id="{918D360F-46BD-44CB-BB64-2A90161917C5}" type="slidenum">
              <a:rPr lang="en-US" smtClean="0"/>
              <a:t>10</a:t>
            </a:fld>
            <a:endParaRPr lang="en-US"/>
          </a:p>
        </p:txBody>
      </p:sp>
    </p:spTree>
    <p:extLst>
      <p:ext uri="{BB962C8B-B14F-4D97-AF65-F5344CB8AC3E}">
        <p14:creationId xmlns:p14="http://schemas.microsoft.com/office/powerpoint/2010/main" val="58135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11</a:t>
            </a:fld>
            <a:endParaRPr lang="en-US"/>
          </a:p>
        </p:txBody>
      </p:sp>
    </p:spTree>
    <p:extLst>
      <p:ext uri="{BB962C8B-B14F-4D97-AF65-F5344CB8AC3E}">
        <p14:creationId xmlns:p14="http://schemas.microsoft.com/office/powerpoint/2010/main" val="564028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Roboto" panose="02000000000000000000" pitchFamily="2" charset="0"/>
              </a:rPr>
              <a:t>Topics include addressing health and safety roadblocks, leveraging the ENERGY STAR Home Upgrade marketing platform and Service Provider Partnership, stacking and braiding with the Inflation Reduction Act funds e.g. home electrification appliance rebates, and energy affordability considerations for electrification.</a:t>
            </a:r>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12</a:t>
            </a:fld>
            <a:endParaRPr lang="en-US"/>
          </a:p>
        </p:txBody>
      </p:sp>
    </p:spTree>
    <p:extLst>
      <p:ext uri="{BB962C8B-B14F-4D97-AF65-F5344CB8AC3E}">
        <p14:creationId xmlns:p14="http://schemas.microsoft.com/office/powerpoint/2010/main" val="1821426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13</a:t>
            </a:fld>
            <a:endParaRPr lang="en-US"/>
          </a:p>
        </p:txBody>
      </p:sp>
    </p:spTree>
    <p:extLst>
      <p:ext uri="{BB962C8B-B14F-4D97-AF65-F5344CB8AC3E}">
        <p14:creationId xmlns:p14="http://schemas.microsoft.com/office/powerpoint/2010/main" val="109736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04E1572-D5D1-42B4-AEEF-7160463129E0}" type="slidenum">
              <a:rPr lang="en-US" smtClean="0"/>
              <a:t>26</a:t>
            </a:fld>
            <a:endParaRPr lang="en-US"/>
          </a:p>
        </p:txBody>
      </p:sp>
    </p:spTree>
    <p:extLst>
      <p:ext uri="{BB962C8B-B14F-4D97-AF65-F5344CB8AC3E}">
        <p14:creationId xmlns:p14="http://schemas.microsoft.com/office/powerpoint/2010/main" val="159565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hlinkClick r:id="rId3"/>
              </a:rPr>
              <a:t>Greenlink</a:t>
            </a:r>
            <a:r>
              <a:rPr lang="en-US">
                <a:hlinkClick r:id="rId3"/>
              </a:rPr>
              <a:t> Analytics,</a:t>
            </a:r>
            <a:r>
              <a:rPr lang="en-US"/>
              <a:t> a nonprofit focused on energy data analytics, developed a data visualization tool (GEM) to explore the potential relationship between historical redlining and current energy-related issues facing residents of Atlanta.</a:t>
            </a:r>
          </a:p>
          <a:p>
            <a:endParaRPr lang="en-US"/>
          </a:p>
          <a:p>
            <a:r>
              <a:rPr lang="en-US">
                <a:hlinkClick r:id="rId4"/>
              </a:rPr>
              <a:t>Ecosystem mapping</a:t>
            </a:r>
            <a:r>
              <a:rPr lang="en-US"/>
              <a:t> identifies potential anchor partner organizations with the expertise, track record, and capacity to provide support with assessing equity impacts, setting equity goals, and designing a process to codevelop comprehensive decarbonization policies. This content was developed for the </a:t>
            </a:r>
            <a:r>
              <a:rPr lang="en-US">
                <a:hlinkClick r:id="rId5"/>
              </a:rPr>
              <a:t>Equitable Home Electrification Toolkit</a:t>
            </a:r>
            <a:r>
              <a:rPr lang="en-US"/>
              <a:t> provided by the Rocky Mountain Institute (RMI) and Emerald Cities Collaborative and is intended for use by local governments and community groups tasked with developing a roadmap for electrifying their community’s housing stock. </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27</a:t>
            </a:fld>
            <a:endParaRPr lang="en-US"/>
          </a:p>
        </p:txBody>
      </p:sp>
    </p:spTree>
    <p:extLst>
      <p:ext uri="{BB962C8B-B14F-4D97-AF65-F5344CB8AC3E}">
        <p14:creationId xmlns:p14="http://schemas.microsoft.com/office/powerpoint/2010/main" val="1132641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Minneapolis designated two Green Zones, or areas where residents have experienced disproportionate pollution impacts and systemic marginalization. Each Green Zone has a task force consisting of individuals who live or work in the affected neighborhoods. The task forces are responsible for implementing work plans that address issues like public health, climate resilience, and environmental justice.</a:t>
            </a:r>
          </a:p>
          <a:p>
            <a:endParaRPr lang="en-US"/>
          </a:p>
          <a:p>
            <a:r>
              <a:rPr lang="en-US"/>
              <a:t>The </a:t>
            </a:r>
            <a:r>
              <a:rPr lang="en-US">
                <a:hlinkClick r:id="rId3"/>
              </a:rPr>
              <a:t>Climate Equity &amp; Community Engagement in Building Electrification Toolkit</a:t>
            </a:r>
            <a:r>
              <a:rPr lang="en-US"/>
              <a:t> developed by Emerald Cities Collaborative and PODER derived from the City of San Francisco’s engagement with Urban Sustainability Directors Network’s Zero Cities Project. The purpose of this initiative was to experiment with different forms of community engagement to highlight best practices, lessons learned and models for creating effective community engagement around equity and climate resiliency through anchor-community strategies.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4E1572-D5D1-42B4-AEEF-7160463129E0}" type="slidenum">
              <a:rPr lang="en-US" smtClean="0"/>
              <a:t>28</a:t>
            </a:fld>
            <a:endParaRPr lang="en-US"/>
          </a:p>
        </p:txBody>
      </p:sp>
    </p:spTree>
    <p:extLst>
      <p:ext uri="{BB962C8B-B14F-4D97-AF65-F5344CB8AC3E}">
        <p14:creationId xmlns:p14="http://schemas.microsoft.com/office/powerpoint/2010/main" val="4119274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61BD-79C6-5DB8-7DE7-36FD8B378DAD}"/>
              </a:ext>
            </a:extLst>
          </p:cNvPr>
          <p:cNvSpPr>
            <a:spLocks noGrp="1"/>
          </p:cNvSpPr>
          <p:nvPr>
            <p:ph type="ctrTitle" hasCustomPrompt="1"/>
          </p:nvPr>
        </p:nvSpPr>
        <p:spPr>
          <a:xfrm>
            <a:off x="3275462" y="2093229"/>
            <a:ext cx="8366077" cy="1645998"/>
          </a:xfrm>
        </p:spPr>
        <p:txBody>
          <a:bodyPr anchor="t" anchorCtr="0"/>
          <a:lstStyle>
            <a:lvl1pPr algn="l">
              <a:defRPr sz="6000">
                <a:solidFill>
                  <a:schemeClr val="tx2"/>
                </a:solidFill>
              </a:defRPr>
            </a:lvl1pPr>
          </a:lstStyle>
          <a:p>
            <a:r>
              <a:rPr lang="en-US"/>
              <a:t>Write a Short Title Here, No More Than 2 Lines</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hasCustomPrompt="1"/>
          </p:nvPr>
        </p:nvSpPr>
        <p:spPr>
          <a:xfrm>
            <a:off x="3275462" y="3815681"/>
            <a:ext cx="8366078" cy="537955"/>
          </a:xfrm>
        </p:spPr>
        <p:txBody>
          <a:bodyPr anchor="t" anchorCtr="0">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Put a Subtitle Here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29086" y="2035179"/>
            <a:ext cx="1828800" cy="1871675"/>
          </a:xfrm>
          <a:prstGeom prst="rect">
            <a:avLst/>
          </a:prstGeom>
        </p:spPr>
      </p:pic>
      <p:cxnSp>
        <p:nvCxnSpPr>
          <p:cNvPr id="5" name="Straight Connector 4">
            <a:extLst>
              <a:ext uri="{FF2B5EF4-FFF2-40B4-BE49-F238E27FC236}">
                <a16:creationId xmlns:a16="http://schemas.microsoft.com/office/drawing/2014/main" id="{11D50BD5-D222-606A-8129-7A242F27E6B8}"/>
              </a:ext>
            </a:extLst>
          </p:cNvPr>
          <p:cNvCxnSpPr>
            <a:cxnSpLocks/>
          </p:cNvCxnSpPr>
          <p:nvPr userDrawn="1"/>
        </p:nvCxnSpPr>
        <p:spPr>
          <a:xfrm>
            <a:off x="3275462" y="2093228"/>
            <a:ext cx="8366076"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81B27F12-31E3-C948-536E-C84FD6133718}"/>
              </a:ext>
            </a:extLst>
          </p:cNvPr>
          <p:cNvSpPr>
            <a:spLocks noGrp="1"/>
          </p:cNvSpPr>
          <p:nvPr>
            <p:ph type="body" sz="quarter" idx="10" hasCustomPrompt="1"/>
          </p:nvPr>
        </p:nvSpPr>
        <p:spPr>
          <a:xfrm>
            <a:off x="3170806" y="5318479"/>
            <a:ext cx="8366078" cy="538162"/>
          </a:xfrm>
        </p:spPr>
        <p:txBody>
          <a:bodyPr>
            <a:normAutofit/>
          </a:bodyPr>
          <a:lstStyle>
            <a:lvl1pPr marL="0" indent="0">
              <a:buNone/>
              <a:defRPr sz="2400">
                <a:ln>
                  <a:noFill/>
                </a:ln>
                <a:solidFill>
                  <a:schemeClr val="tx2"/>
                </a:solidFill>
              </a:defRPr>
            </a:lvl1pPr>
          </a:lstStyle>
          <a:p>
            <a:pPr lvl="0"/>
            <a:r>
              <a:rPr lang="en-US"/>
              <a:t>If needed, presenter’s names or date can go here. Otherwise, leave blank.</a:t>
            </a:r>
          </a:p>
        </p:txBody>
      </p:sp>
      <p:pic>
        <p:nvPicPr>
          <p:cNvPr id="14" name="Picture 13" descr="Text&#10;&#10;Description automatically generated">
            <a:extLst>
              <a:ext uri="{FF2B5EF4-FFF2-40B4-BE49-F238E27FC236}">
                <a16:creationId xmlns:a16="http://schemas.microsoft.com/office/drawing/2014/main" id="{9EA5CEC0-0203-A554-430F-0D4E30841D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198591" y="6377012"/>
            <a:ext cx="2338293" cy="332557"/>
          </a:xfrm>
          <a:prstGeom prst="rect">
            <a:avLst/>
          </a:prstGeom>
        </p:spPr>
      </p:pic>
      <p:pic>
        <p:nvPicPr>
          <p:cNvPr id="4" name="Picture 3" descr="A blue and green text&#10;&#10;Description automatically generated">
            <a:extLst>
              <a:ext uri="{FF2B5EF4-FFF2-40B4-BE49-F238E27FC236}">
                <a16:creationId xmlns:a16="http://schemas.microsoft.com/office/drawing/2014/main" id="{AC787712-23C2-D7BF-099E-D21FB098BB2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173880" y="6369849"/>
            <a:ext cx="1757212" cy="322551"/>
          </a:xfrm>
          <a:prstGeom prst="rect">
            <a:avLst/>
          </a:prstGeom>
        </p:spPr>
      </p:pic>
      <p:pic>
        <p:nvPicPr>
          <p:cNvPr id="7" name="Picture 6" descr="A blue and green letters&#10;&#10;Description automatically generated with medium confidence">
            <a:extLst>
              <a:ext uri="{FF2B5EF4-FFF2-40B4-BE49-F238E27FC236}">
                <a16:creationId xmlns:a16="http://schemas.microsoft.com/office/drawing/2014/main" id="{684037C4-01F3-8F8D-0738-12A0F08DFB9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229086" y="4476983"/>
            <a:ext cx="1828800" cy="463378"/>
          </a:xfrm>
          <a:prstGeom prst="rect">
            <a:avLst/>
          </a:prstGeom>
        </p:spPr>
      </p:pic>
    </p:spTree>
    <p:extLst>
      <p:ext uri="{BB962C8B-B14F-4D97-AF65-F5344CB8AC3E}">
        <p14:creationId xmlns:p14="http://schemas.microsoft.com/office/powerpoint/2010/main" val="2246094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Ocea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C04306-69BF-F080-D61D-B2E37C0AA7A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pic>
        <p:nvPicPr>
          <p:cNvPr id="6" name="Picture 5" descr="Logo, company name&#10;&#10;Description automatically generated">
            <a:extLst>
              <a:ext uri="{FF2B5EF4-FFF2-40B4-BE49-F238E27FC236}">
                <a16:creationId xmlns:a16="http://schemas.microsoft.com/office/drawing/2014/main" id="{B10E2517-3AE0-7E59-0A2D-3558E15E48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cxnSp>
        <p:nvCxnSpPr>
          <p:cNvPr id="3" name="Straight Connector 2">
            <a:extLst>
              <a:ext uri="{FF2B5EF4-FFF2-40B4-BE49-F238E27FC236}">
                <a16:creationId xmlns:a16="http://schemas.microsoft.com/office/drawing/2014/main" id="{60F838D6-4E04-0D37-1870-69E1AA236DCC}"/>
              </a:ext>
            </a:extLst>
          </p:cNvPr>
          <p:cNvCxnSpPr>
            <a:cxnSpLocks/>
          </p:cNvCxnSpPr>
          <p:nvPr userDrawn="1"/>
        </p:nvCxnSpPr>
        <p:spPr>
          <a:xfrm>
            <a:off x="1978928" y="2825087"/>
            <a:ext cx="0" cy="40329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78806DB-995D-7BD9-2F26-95B6B5FFF20F}"/>
              </a:ext>
            </a:extLst>
          </p:cNvPr>
          <p:cNvSpPr>
            <a:spLocks noGrp="1"/>
          </p:cNvSpPr>
          <p:nvPr>
            <p:ph type="title" hasCustomPrompt="1"/>
          </p:nvPr>
        </p:nvSpPr>
        <p:spPr>
          <a:xfrm>
            <a:off x="2156272" y="2819872"/>
            <a:ext cx="9362437" cy="960558"/>
          </a:xfrm>
        </p:spPr>
        <p:txBody>
          <a:bodyPr>
            <a:noAutofit/>
          </a:bodyPr>
          <a:lstStyle>
            <a:lvl1pPr>
              <a:defRPr sz="6600">
                <a:solidFill>
                  <a:schemeClr val="bg1"/>
                </a:solidFill>
              </a:defRPr>
            </a:lvl1pPr>
          </a:lstStyle>
          <a:p>
            <a:r>
              <a:rPr lang="en-US"/>
              <a:t>Enter Name of Section Here</a:t>
            </a:r>
          </a:p>
        </p:txBody>
      </p:sp>
      <p:sp>
        <p:nvSpPr>
          <p:cNvPr id="11" name="Text Placeholder 11">
            <a:extLst>
              <a:ext uri="{FF2B5EF4-FFF2-40B4-BE49-F238E27FC236}">
                <a16:creationId xmlns:a16="http://schemas.microsoft.com/office/drawing/2014/main" id="{FD9C4AF0-C3F3-4568-E749-3D13F20AB372}"/>
              </a:ext>
            </a:extLst>
          </p:cNvPr>
          <p:cNvSpPr>
            <a:spLocks noGrp="1"/>
          </p:cNvSpPr>
          <p:nvPr>
            <p:ph type="body" sz="quarter" idx="13" hasCustomPrompt="1"/>
          </p:nvPr>
        </p:nvSpPr>
        <p:spPr>
          <a:xfrm>
            <a:off x="2156350" y="3846819"/>
            <a:ext cx="9362359" cy="836613"/>
          </a:xfrm>
        </p:spPr>
        <p:txBody>
          <a:bodyPr/>
          <a:lstStyle>
            <a:lvl1pPr>
              <a:defRPr>
                <a:solidFill>
                  <a:schemeClr val="bg1"/>
                </a:solidFill>
              </a:defRPr>
            </a:lvl1pPr>
          </a:lstStyle>
          <a:p>
            <a:pPr lvl="0"/>
            <a:r>
              <a:rPr lang="en-US"/>
              <a:t>Delete the Bullet, Then Enter Subtitle or Description If Needed</a:t>
            </a:r>
          </a:p>
        </p:txBody>
      </p:sp>
      <p:pic>
        <p:nvPicPr>
          <p:cNvPr id="2" name="Picture 1" descr="A white letters on a black background&#10;&#10;Description automatically generated">
            <a:extLst>
              <a:ext uri="{FF2B5EF4-FFF2-40B4-BE49-F238E27FC236}">
                <a16:creationId xmlns:a16="http://schemas.microsoft.com/office/drawing/2014/main" id="{DA07592D-8DB6-7515-4187-049A441B892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21240" y="6119580"/>
            <a:ext cx="1263088" cy="320040"/>
          </a:xfrm>
          <a:prstGeom prst="rect">
            <a:avLst/>
          </a:prstGeom>
        </p:spPr>
      </p:pic>
      <p:sp>
        <p:nvSpPr>
          <p:cNvPr id="4" name="Text Placeholder 4">
            <a:extLst>
              <a:ext uri="{FF2B5EF4-FFF2-40B4-BE49-F238E27FC236}">
                <a16:creationId xmlns:a16="http://schemas.microsoft.com/office/drawing/2014/main" id="{52567D6F-9E1B-B6E1-B2E9-59B3C256C706}"/>
              </a:ext>
            </a:extLst>
          </p:cNvPr>
          <p:cNvSpPr txBox="1">
            <a:spLocks/>
          </p:cNvSpPr>
          <p:nvPr userDrawn="1"/>
        </p:nvSpPr>
        <p:spPr>
          <a:xfrm>
            <a:off x="9038123" y="43836"/>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244254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Break (Gras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C04306-69BF-F080-D61D-B2E37C0AA7AE}"/>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pic>
        <p:nvPicPr>
          <p:cNvPr id="6" name="Picture 5" descr="Logo, company name&#10;&#10;Description automatically generated">
            <a:extLst>
              <a:ext uri="{FF2B5EF4-FFF2-40B4-BE49-F238E27FC236}">
                <a16:creationId xmlns:a16="http://schemas.microsoft.com/office/drawing/2014/main" id="{B10E2517-3AE0-7E59-0A2D-3558E15E48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cxnSp>
        <p:nvCxnSpPr>
          <p:cNvPr id="3" name="Straight Connector 2">
            <a:extLst>
              <a:ext uri="{FF2B5EF4-FFF2-40B4-BE49-F238E27FC236}">
                <a16:creationId xmlns:a16="http://schemas.microsoft.com/office/drawing/2014/main" id="{6E8764EC-0F8E-580C-4DD0-0624E92F7F92}"/>
              </a:ext>
            </a:extLst>
          </p:cNvPr>
          <p:cNvCxnSpPr>
            <a:cxnSpLocks/>
          </p:cNvCxnSpPr>
          <p:nvPr userDrawn="1"/>
        </p:nvCxnSpPr>
        <p:spPr>
          <a:xfrm>
            <a:off x="1978928" y="2825087"/>
            <a:ext cx="0" cy="40329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32FAECF-6D4F-5850-BD5F-A2D47B003806}"/>
              </a:ext>
            </a:extLst>
          </p:cNvPr>
          <p:cNvSpPr>
            <a:spLocks noGrp="1"/>
          </p:cNvSpPr>
          <p:nvPr>
            <p:ph type="title" hasCustomPrompt="1"/>
          </p:nvPr>
        </p:nvSpPr>
        <p:spPr>
          <a:xfrm>
            <a:off x="2156272" y="2819872"/>
            <a:ext cx="9362437" cy="960558"/>
          </a:xfrm>
        </p:spPr>
        <p:txBody>
          <a:bodyPr>
            <a:noAutofit/>
          </a:bodyPr>
          <a:lstStyle>
            <a:lvl1pPr>
              <a:defRPr sz="6600">
                <a:solidFill>
                  <a:schemeClr val="bg1"/>
                </a:solidFill>
              </a:defRPr>
            </a:lvl1pPr>
          </a:lstStyle>
          <a:p>
            <a:r>
              <a:rPr lang="en-US"/>
              <a:t>Enter Name of Section Here</a:t>
            </a:r>
          </a:p>
        </p:txBody>
      </p:sp>
      <p:sp>
        <p:nvSpPr>
          <p:cNvPr id="11" name="Text Placeholder 11">
            <a:extLst>
              <a:ext uri="{FF2B5EF4-FFF2-40B4-BE49-F238E27FC236}">
                <a16:creationId xmlns:a16="http://schemas.microsoft.com/office/drawing/2014/main" id="{4AB315B5-2097-5854-95ED-C1D641AEFD17}"/>
              </a:ext>
            </a:extLst>
          </p:cNvPr>
          <p:cNvSpPr>
            <a:spLocks noGrp="1"/>
          </p:cNvSpPr>
          <p:nvPr>
            <p:ph type="body" sz="quarter" idx="13" hasCustomPrompt="1"/>
          </p:nvPr>
        </p:nvSpPr>
        <p:spPr>
          <a:xfrm>
            <a:off x="2156350" y="3846819"/>
            <a:ext cx="9362359" cy="836613"/>
          </a:xfrm>
        </p:spPr>
        <p:txBody>
          <a:bodyPr/>
          <a:lstStyle>
            <a:lvl1pPr>
              <a:defRPr>
                <a:solidFill>
                  <a:schemeClr val="bg1"/>
                </a:solidFill>
              </a:defRPr>
            </a:lvl1pPr>
          </a:lstStyle>
          <a:p>
            <a:pPr lvl="0"/>
            <a:r>
              <a:rPr lang="en-US"/>
              <a:t>Delete the Bullet, Then Enter Subtitle or Description If Needed</a:t>
            </a:r>
          </a:p>
        </p:txBody>
      </p:sp>
      <p:pic>
        <p:nvPicPr>
          <p:cNvPr id="2" name="Picture 1" descr="A white letters on a black background&#10;&#10;Description automatically generated">
            <a:extLst>
              <a:ext uri="{FF2B5EF4-FFF2-40B4-BE49-F238E27FC236}">
                <a16:creationId xmlns:a16="http://schemas.microsoft.com/office/drawing/2014/main" id="{2B8A10D7-F4BB-DC3A-7E14-3496E3D5FCB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21240" y="6119580"/>
            <a:ext cx="1263088" cy="320040"/>
          </a:xfrm>
          <a:prstGeom prst="rect">
            <a:avLst/>
          </a:prstGeom>
        </p:spPr>
      </p:pic>
    </p:spTree>
    <p:extLst>
      <p:ext uri="{BB962C8B-B14F-4D97-AF65-F5344CB8AC3E}">
        <p14:creationId xmlns:p14="http://schemas.microsoft.com/office/powerpoint/2010/main" val="3326756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Sl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C04306-69BF-F080-D61D-B2E37C0AA7AE}"/>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pic>
        <p:nvPicPr>
          <p:cNvPr id="6" name="Picture 5" descr="Logo, company name&#10;&#10;Description automatically generated">
            <a:extLst>
              <a:ext uri="{FF2B5EF4-FFF2-40B4-BE49-F238E27FC236}">
                <a16:creationId xmlns:a16="http://schemas.microsoft.com/office/drawing/2014/main" id="{B10E2517-3AE0-7E59-0A2D-3558E15E48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cxnSp>
        <p:nvCxnSpPr>
          <p:cNvPr id="3" name="Straight Connector 2">
            <a:extLst>
              <a:ext uri="{FF2B5EF4-FFF2-40B4-BE49-F238E27FC236}">
                <a16:creationId xmlns:a16="http://schemas.microsoft.com/office/drawing/2014/main" id="{75BCD91E-4A4B-7AD6-9667-7E67633395CD}"/>
              </a:ext>
            </a:extLst>
          </p:cNvPr>
          <p:cNvCxnSpPr>
            <a:cxnSpLocks/>
          </p:cNvCxnSpPr>
          <p:nvPr userDrawn="1"/>
        </p:nvCxnSpPr>
        <p:spPr>
          <a:xfrm>
            <a:off x="1978928" y="2825087"/>
            <a:ext cx="0" cy="40329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8FEA8FA-2D4F-6327-6004-77ACE54A08FB}"/>
              </a:ext>
            </a:extLst>
          </p:cNvPr>
          <p:cNvSpPr>
            <a:spLocks noGrp="1"/>
          </p:cNvSpPr>
          <p:nvPr>
            <p:ph type="title" hasCustomPrompt="1"/>
          </p:nvPr>
        </p:nvSpPr>
        <p:spPr>
          <a:xfrm>
            <a:off x="2156272" y="2819872"/>
            <a:ext cx="9362437" cy="960558"/>
          </a:xfrm>
        </p:spPr>
        <p:txBody>
          <a:bodyPr>
            <a:noAutofit/>
          </a:bodyPr>
          <a:lstStyle>
            <a:lvl1pPr>
              <a:defRPr sz="6600">
                <a:solidFill>
                  <a:schemeClr val="bg1"/>
                </a:solidFill>
              </a:defRPr>
            </a:lvl1pPr>
          </a:lstStyle>
          <a:p>
            <a:r>
              <a:rPr lang="en-US"/>
              <a:t>Enter Name of Section Here</a:t>
            </a:r>
          </a:p>
        </p:txBody>
      </p:sp>
      <p:sp>
        <p:nvSpPr>
          <p:cNvPr id="11" name="Text Placeholder 11">
            <a:extLst>
              <a:ext uri="{FF2B5EF4-FFF2-40B4-BE49-F238E27FC236}">
                <a16:creationId xmlns:a16="http://schemas.microsoft.com/office/drawing/2014/main" id="{007EFA7B-C74C-B5CA-3E5C-DA973CCABA44}"/>
              </a:ext>
            </a:extLst>
          </p:cNvPr>
          <p:cNvSpPr>
            <a:spLocks noGrp="1"/>
          </p:cNvSpPr>
          <p:nvPr>
            <p:ph type="body" sz="quarter" idx="13" hasCustomPrompt="1"/>
          </p:nvPr>
        </p:nvSpPr>
        <p:spPr>
          <a:xfrm>
            <a:off x="2156350" y="3846819"/>
            <a:ext cx="9362359" cy="836613"/>
          </a:xfrm>
        </p:spPr>
        <p:txBody>
          <a:bodyPr/>
          <a:lstStyle>
            <a:lvl1pPr>
              <a:defRPr>
                <a:solidFill>
                  <a:schemeClr val="bg1"/>
                </a:solidFill>
              </a:defRPr>
            </a:lvl1pPr>
          </a:lstStyle>
          <a:p>
            <a:pPr lvl="0"/>
            <a:r>
              <a:rPr lang="en-US"/>
              <a:t>Delete the Bullet, Then Enter Subtitle or Description If Needed</a:t>
            </a:r>
          </a:p>
        </p:txBody>
      </p:sp>
      <p:pic>
        <p:nvPicPr>
          <p:cNvPr id="2" name="Picture 1" descr="A white letters on a black background&#10;&#10;Description automatically generated">
            <a:extLst>
              <a:ext uri="{FF2B5EF4-FFF2-40B4-BE49-F238E27FC236}">
                <a16:creationId xmlns:a16="http://schemas.microsoft.com/office/drawing/2014/main" id="{A44ABBEE-36E6-C468-35B1-2EFD0FA7B24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21240" y="6119580"/>
            <a:ext cx="1263088" cy="320040"/>
          </a:xfrm>
          <a:prstGeom prst="rect">
            <a:avLst/>
          </a:prstGeom>
        </p:spPr>
      </p:pic>
    </p:spTree>
    <p:extLst>
      <p:ext uri="{BB962C8B-B14F-4D97-AF65-F5344CB8AC3E}">
        <p14:creationId xmlns:p14="http://schemas.microsoft.com/office/powerpoint/2010/main" val="1298236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Sunsh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C04306-69BF-F080-D61D-B2E37C0AA7AE}"/>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C5B2D-33AC-42E3-902C-4D33955A1079}"/>
              </a:ext>
            </a:extLst>
          </p:cNvPr>
          <p:cNvSpPr>
            <a:spLocks noGrp="1"/>
          </p:cNvSpPr>
          <p:nvPr>
            <p:ph type="title" hasCustomPrompt="1"/>
          </p:nvPr>
        </p:nvSpPr>
        <p:spPr>
          <a:xfrm>
            <a:off x="2156272" y="2819872"/>
            <a:ext cx="9157721" cy="987853"/>
          </a:xfrm>
        </p:spPr>
        <p:txBody>
          <a:bodyPr>
            <a:noAutofit/>
          </a:bodyPr>
          <a:lstStyle>
            <a:lvl1pPr>
              <a:defRPr sz="6600">
                <a:solidFill>
                  <a:schemeClr val="tx1"/>
                </a:solidFill>
              </a:defRPr>
            </a:lvl1pPr>
          </a:lstStyle>
          <a:p>
            <a:r>
              <a:rPr lang="en-US"/>
              <a:t>Enter Name of Section Here</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lvl1pPr>
              <a:defRPr>
                <a:solidFill>
                  <a:schemeClr val="tx1"/>
                </a:solidFill>
              </a:defRPr>
            </a:lvl1pPr>
          </a:lstStyle>
          <a:p>
            <a:fld id="{0CE223AA-2154-4A64-A14F-9F7CC593C8F9}" type="slidenum">
              <a:rPr lang="en-US" smtClean="0"/>
              <a:pPr/>
              <a:t>‹#›</a:t>
            </a:fld>
            <a:endParaRPr lang="en-US"/>
          </a:p>
        </p:txBody>
      </p:sp>
      <p:pic>
        <p:nvPicPr>
          <p:cNvPr id="6" name="Picture 5" descr="Logo, company name&#10;&#10;Description automatically generated">
            <a:extLst>
              <a:ext uri="{FF2B5EF4-FFF2-40B4-BE49-F238E27FC236}">
                <a16:creationId xmlns:a16="http://schemas.microsoft.com/office/drawing/2014/main" id="{B10E2517-3AE0-7E59-0A2D-3558E15E48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sp>
        <p:nvSpPr>
          <p:cNvPr id="12" name="Text Placeholder 11">
            <a:extLst>
              <a:ext uri="{FF2B5EF4-FFF2-40B4-BE49-F238E27FC236}">
                <a16:creationId xmlns:a16="http://schemas.microsoft.com/office/drawing/2014/main" id="{DE15CDB5-7D15-3921-59E0-B3BE02186639}"/>
              </a:ext>
            </a:extLst>
          </p:cNvPr>
          <p:cNvSpPr>
            <a:spLocks noGrp="1"/>
          </p:cNvSpPr>
          <p:nvPr>
            <p:ph type="body" sz="quarter" idx="13" hasCustomPrompt="1"/>
          </p:nvPr>
        </p:nvSpPr>
        <p:spPr>
          <a:xfrm>
            <a:off x="2156272" y="3875965"/>
            <a:ext cx="9157719" cy="836613"/>
          </a:xfrm>
        </p:spPr>
        <p:txBody>
          <a:bodyPr/>
          <a:lstStyle>
            <a:lvl1pPr>
              <a:defRPr>
                <a:solidFill>
                  <a:schemeClr val="tx1"/>
                </a:solidFill>
              </a:defRPr>
            </a:lvl1pPr>
          </a:lstStyle>
          <a:p>
            <a:pPr lvl="0"/>
            <a:r>
              <a:rPr lang="en-US"/>
              <a:t>Delete the Bullet, Then Enter Subtitle or Description If Needed</a:t>
            </a:r>
          </a:p>
        </p:txBody>
      </p:sp>
      <p:cxnSp>
        <p:nvCxnSpPr>
          <p:cNvPr id="3" name="Straight Connector 2">
            <a:extLst>
              <a:ext uri="{FF2B5EF4-FFF2-40B4-BE49-F238E27FC236}">
                <a16:creationId xmlns:a16="http://schemas.microsoft.com/office/drawing/2014/main" id="{094B7360-B10F-9D6B-4608-C103260EFD03}"/>
              </a:ext>
            </a:extLst>
          </p:cNvPr>
          <p:cNvCxnSpPr>
            <a:cxnSpLocks/>
          </p:cNvCxnSpPr>
          <p:nvPr userDrawn="1"/>
        </p:nvCxnSpPr>
        <p:spPr>
          <a:xfrm>
            <a:off x="1978928" y="2825087"/>
            <a:ext cx="0" cy="40329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white letters on a black background&#10;&#10;Description automatically generated">
            <a:extLst>
              <a:ext uri="{FF2B5EF4-FFF2-40B4-BE49-F238E27FC236}">
                <a16:creationId xmlns:a16="http://schemas.microsoft.com/office/drawing/2014/main" id="{60365FBA-C629-4E68-0F5A-9C7D7C38E01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21240" y="6119580"/>
            <a:ext cx="1263088" cy="320040"/>
          </a:xfrm>
          <a:prstGeom prst="rect">
            <a:avLst/>
          </a:prstGeom>
        </p:spPr>
      </p:pic>
    </p:spTree>
    <p:extLst>
      <p:ext uri="{BB962C8B-B14F-4D97-AF65-F5344CB8AC3E}">
        <p14:creationId xmlns:p14="http://schemas.microsoft.com/office/powerpoint/2010/main" val="1306078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fault New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C7A6-C818-3D1E-93EA-7E89E5B8D410}"/>
              </a:ext>
            </a:extLst>
          </p:cNvPr>
          <p:cNvSpPr>
            <a:spLocks noGrp="1"/>
          </p:cNvSpPr>
          <p:nvPr>
            <p:ph type="title" hasCustomPrompt="1"/>
          </p:nvPr>
        </p:nvSpPr>
        <p:spPr/>
        <p:txBody>
          <a:bodyPr/>
          <a:lstStyle>
            <a:lvl1pPr>
              <a:defRPr/>
            </a:lvl1pPr>
          </a:lstStyle>
          <a:p>
            <a:r>
              <a:rPr lang="en-US"/>
              <a:t>Click to add a short header</a:t>
            </a:r>
          </a:p>
        </p:txBody>
      </p:sp>
      <p:sp>
        <p:nvSpPr>
          <p:cNvPr id="3" name="Content Placeholder 2">
            <a:extLst>
              <a:ext uri="{FF2B5EF4-FFF2-40B4-BE49-F238E27FC236}">
                <a16:creationId xmlns:a16="http://schemas.microsoft.com/office/drawing/2014/main" id="{E25C2250-4BE1-FBE1-D643-6E71840412A4}"/>
              </a:ext>
            </a:extLst>
          </p:cNvPr>
          <p:cNvSpPr>
            <a:spLocks noGrp="1"/>
          </p:cNvSpPr>
          <p:nvPr>
            <p:ph idx="1" hasCustomPrompt="1"/>
          </p:nvPr>
        </p:nvSpPr>
        <p:spPr/>
        <p:txBody>
          <a:bodyPr/>
          <a:lstStyle>
            <a:lvl1pPr>
              <a:defRPr>
                <a:solidFill>
                  <a:schemeClr val="tx1"/>
                </a:solidFill>
              </a:defRPr>
            </a:lvl1pPr>
          </a:lstStyle>
          <a:p>
            <a:pPr lvl="0"/>
            <a:r>
              <a:rPr lang="en-US"/>
              <a:t>Click to add no more than 6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4" name="Text Placeholder 12">
            <a:extLst>
              <a:ext uri="{FF2B5EF4-FFF2-40B4-BE49-F238E27FC236}">
                <a16:creationId xmlns:a16="http://schemas.microsoft.com/office/drawing/2014/main" id="{31CF758D-F74C-C931-3D20-A7581F9B824C}"/>
              </a:ext>
            </a:extLst>
          </p:cNvPr>
          <p:cNvSpPr>
            <a:spLocks noGrp="1"/>
          </p:cNvSpPr>
          <p:nvPr>
            <p:ph type="body" sz="quarter" idx="16" hasCustomPrompt="1"/>
          </p:nvPr>
        </p:nvSpPr>
        <p:spPr>
          <a:xfrm>
            <a:off x="839788" y="6243873"/>
            <a:ext cx="9630736" cy="278099"/>
          </a:xfrm>
        </p:spPr>
        <p:txBody>
          <a:bodyPr>
            <a:noAutofit/>
          </a:bodyPr>
          <a:lstStyle>
            <a:lvl1pPr>
              <a:defRPr sz="1400"/>
            </a:lvl1pPr>
            <a:lvl2pPr>
              <a:defRPr sz="1400"/>
            </a:lvl2pPr>
            <a:lvl3pPr>
              <a:defRPr sz="1400"/>
            </a:lvl3pPr>
            <a:lvl4pPr>
              <a:defRPr sz="1400"/>
            </a:lvl4pPr>
            <a:lvl5pPr>
              <a:defRPr sz="1400"/>
            </a:lvl5pPr>
          </a:lstStyle>
          <a:p>
            <a:pPr lvl="0"/>
            <a:r>
              <a:rPr lang="en-US"/>
              <a:t>Delete bullet and add credit or notation, if needed.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102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5" name="Content Placeholder 4">
            <a:extLst>
              <a:ext uri="{FF2B5EF4-FFF2-40B4-BE49-F238E27FC236}">
                <a16:creationId xmlns:a16="http://schemas.microsoft.com/office/drawing/2014/main" id="{C0126780-DFB2-2F96-BEA0-EA5BBE2F31A4}"/>
              </a:ext>
            </a:extLst>
          </p:cNvPr>
          <p:cNvSpPr>
            <a:spLocks noGrp="1"/>
          </p:cNvSpPr>
          <p:nvPr>
            <p:ph sz="quarter" idx="13" hasCustomPrompt="1"/>
          </p:nvPr>
        </p:nvSpPr>
        <p:spPr>
          <a:xfrm>
            <a:off x="831850" y="1951630"/>
            <a:ext cx="10515600" cy="4204471"/>
          </a:xfrm>
        </p:spPr>
        <p:txBody>
          <a:bodyPr/>
          <a:lstStyle/>
          <a:p>
            <a:pPr lvl="0"/>
            <a:r>
              <a:rPr lang="en-US"/>
              <a:t>Click to add no more than 6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46480795-2291-BA1C-3EDC-3ECB725E1139}"/>
              </a:ext>
            </a:extLst>
          </p:cNvPr>
          <p:cNvSpPr/>
          <p:nvPr userDrawn="1"/>
        </p:nvSpPr>
        <p:spPr>
          <a:xfrm>
            <a:off x="0" y="-1"/>
            <a:ext cx="12192000" cy="1690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DB0EC4A-3CA0-E76C-6131-7855CA54BCC7}"/>
              </a:ext>
            </a:extLst>
          </p:cNvPr>
          <p:cNvSpPr>
            <a:spLocks noGrp="1"/>
          </p:cNvSpPr>
          <p:nvPr>
            <p:ph type="title" hasCustomPrompt="1"/>
          </p:nvPr>
        </p:nvSpPr>
        <p:spPr>
          <a:xfrm>
            <a:off x="839788" y="365125"/>
            <a:ext cx="10515600" cy="1325563"/>
          </a:xfrm>
        </p:spPr>
        <p:txBody>
          <a:bodyPr/>
          <a:lstStyle>
            <a:lvl1pPr>
              <a:defRPr>
                <a:solidFill>
                  <a:schemeClr val="bg1"/>
                </a:solidFill>
              </a:defRPr>
            </a:lvl1pPr>
          </a:lstStyle>
          <a:p>
            <a:r>
              <a:rPr lang="en-US"/>
              <a:t>Click to add a short header</a:t>
            </a:r>
          </a:p>
        </p:txBody>
      </p:sp>
      <p:sp>
        <p:nvSpPr>
          <p:cNvPr id="2" name="Text Placeholder 12">
            <a:extLst>
              <a:ext uri="{FF2B5EF4-FFF2-40B4-BE49-F238E27FC236}">
                <a16:creationId xmlns:a16="http://schemas.microsoft.com/office/drawing/2014/main" id="{315C3289-358D-B6DD-E1EA-13033F7F1B25}"/>
              </a:ext>
            </a:extLst>
          </p:cNvPr>
          <p:cNvSpPr>
            <a:spLocks noGrp="1"/>
          </p:cNvSpPr>
          <p:nvPr>
            <p:ph type="body" sz="quarter" idx="16" hasCustomPrompt="1"/>
          </p:nvPr>
        </p:nvSpPr>
        <p:spPr>
          <a:xfrm>
            <a:off x="839788" y="6218115"/>
            <a:ext cx="9630736" cy="278099"/>
          </a:xfrm>
        </p:spPr>
        <p:txBody>
          <a:bodyPr>
            <a:noAutofit/>
          </a:bodyPr>
          <a:lstStyle>
            <a:lvl1pPr>
              <a:defRPr sz="1400"/>
            </a:lvl1pPr>
            <a:lvl2pPr>
              <a:defRPr sz="1400"/>
            </a:lvl2pPr>
            <a:lvl3pPr>
              <a:defRPr sz="1400"/>
            </a:lvl3pPr>
            <a:lvl4pPr>
              <a:defRPr sz="1400"/>
            </a:lvl4pPr>
            <a:lvl5pPr>
              <a:defRPr sz="1400"/>
            </a:lvl5pPr>
          </a:lstStyle>
          <a:p>
            <a:pPr lvl="0"/>
            <a:r>
              <a:rPr lang="en-US"/>
              <a:t>Delete bullet and add credit or notation, if needed.</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4F7743C0-9EDC-CBB5-C486-632D04D15BF5}"/>
              </a:ext>
            </a:extLst>
          </p:cNvPr>
          <p:cNvSpPr txBox="1">
            <a:spLocks/>
          </p:cNvSpPr>
          <p:nvPr userDrawn="1"/>
        </p:nvSpPr>
        <p:spPr>
          <a:xfrm>
            <a:off x="9024687" y="-7703"/>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2299667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Oce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835B3-DA54-6CF2-3244-CB4AD842E58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a:xfrm>
            <a:off x="186605" y="6309017"/>
            <a:ext cx="474577" cy="365125"/>
          </a:xfrm>
        </p:spPr>
        <p:txBody>
          <a:bodyPr/>
          <a:lstStyle>
            <a:lvl1pPr>
              <a:defRPr>
                <a:solidFill>
                  <a:schemeClr val="bg1"/>
                </a:solidFill>
              </a:defRPr>
            </a:lvl1pPr>
          </a:lstStyle>
          <a:p>
            <a:fld id="{0CE223AA-2154-4A64-A14F-9F7CC593C8F9}" type="slidenum">
              <a:rPr lang="en-US" smtClean="0"/>
              <a:pPr/>
              <a:t>‹#›</a:t>
            </a:fld>
            <a:endParaRPr lang="en-US"/>
          </a:p>
        </p:txBody>
      </p:sp>
      <p:pic>
        <p:nvPicPr>
          <p:cNvPr id="5" name="Picture 4" descr="Logo, company name&#10;&#10;Description automatically generated">
            <a:extLst>
              <a:ext uri="{FF2B5EF4-FFF2-40B4-BE49-F238E27FC236}">
                <a16:creationId xmlns:a16="http://schemas.microsoft.com/office/drawing/2014/main" id="{61547545-BCAD-71AD-00E8-88E0A41C706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sp>
        <p:nvSpPr>
          <p:cNvPr id="7" name="Title 1">
            <a:extLst>
              <a:ext uri="{FF2B5EF4-FFF2-40B4-BE49-F238E27FC236}">
                <a16:creationId xmlns:a16="http://schemas.microsoft.com/office/drawing/2014/main" id="{80AC05A6-2096-CB5A-99AA-0142039EF603}"/>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add a short header</a:t>
            </a:r>
          </a:p>
        </p:txBody>
      </p:sp>
      <p:sp>
        <p:nvSpPr>
          <p:cNvPr id="8" name="Content Placeholder 2">
            <a:extLst>
              <a:ext uri="{FF2B5EF4-FFF2-40B4-BE49-F238E27FC236}">
                <a16:creationId xmlns:a16="http://schemas.microsoft.com/office/drawing/2014/main" id="{116C2A98-7CD5-E940-36BB-9158B3CFBA6D}"/>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No more than 6 bullets, each with no more than 6 words.</a:t>
            </a:r>
          </a:p>
          <a:p>
            <a:pPr lvl="1"/>
            <a:r>
              <a:rPr lang="en-US"/>
              <a:t>Second level</a:t>
            </a:r>
          </a:p>
          <a:p>
            <a:pPr lvl="2"/>
            <a:r>
              <a:rPr lang="en-US"/>
              <a:t>Third level</a:t>
            </a:r>
          </a:p>
          <a:p>
            <a:pPr lvl="3"/>
            <a:r>
              <a:rPr lang="en-US"/>
              <a:t>Fourth level</a:t>
            </a:r>
          </a:p>
          <a:p>
            <a:pPr lvl="4"/>
            <a:r>
              <a:rPr lang="en-US"/>
              <a:t>Fifth level</a:t>
            </a:r>
          </a:p>
        </p:txBody>
      </p:sp>
      <p:pic>
        <p:nvPicPr>
          <p:cNvPr id="2" name="Picture 1" descr="A white letters on a black background&#10;&#10;Description automatically generated">
            <a:extLst>
              <a:ext uri="{FF2B5EF4-FFF2-40B4-BE49-F238E27FC236}">
                <a16:creationId xmlns:a16="http://schemas.microsoft.com/office/drawing/2014/main" id="{BAC73136-FB6C-9935-71A0-C58B7E1342A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21240" y="6119580"/>
            <a:ext cx="1263088" cy="320040"/>
          </a:xfrm>
          <a:prstGeom prst="rect">
            <a:avLst/>
          </a:prstGeom>
        </p:spPr>
      </p:pic>
      <p:sp>
        <p:nvSpPr>
          <p:cNvPr id="3" name="Text Placeholder 4">
            <a:extLst>
              <a:ext uri="{FF2B5EF4-FFF2-40B4-BE49-F238E27FC236}">
                <a16:creationId xmlns:a16="http://schemas.microsoft.com/office/drawing/2014/main" id="{9244E0C2-70F2-7823-3142-7203AD7C4AA2}"/>
              </a:ext>
            </a:extLst>
          </p:cNvPr>
          <p:cNvSpPr txBox="1">
            <a:spLocks/>
          </p:cNvSpPr>
          <p:nvPr userDrawn="1"/>
        </p:nvSpPr>
        <p:spPr>
          <a:xfrm>
            <a:off x="9038121" y="6417"/>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710001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Sk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835B3-DA54-6CF2-3244-CB4AD842E58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a:xfrm>
            <a:off x="186605" y="6323085"/>
            <a:ext cx="474577" cy="365125"/>
          </a:xfrm>
        </p:spPr>
        <p:txBody>
          <a:bodyPr/>
          <a:lstStyle>
            <a:lvl1pPr>
              <a:defRPr>
                <a:solidFill>
                  <a:schemeClr val="bg1"/>
                </a:solidFill>
              </a:defRPr>
            </a:lvl1pPr>
          </a:lstStyle>
          <a:p>
            <a:fld id="{0CE223AA-2154-4A64-A14F-9F7CC593C8F9}" type="slidenum">
              <a:rPr lang="en-US" smtClean="0"/>
              <a:pPr/>
              <a:t>‹#›</a:t>
            </a:fld>
            <a:endParaRPr lang="en-US"/>
          </a:p>
        </p:txBody>
      </p:sp>
      <p:pic>
        <p:nvPicPr>
          <p:cNvPr id="5" name="Picture 4" descr="Logo, company name&#10;&#10;Description automatically generated">
            <a:extLst>
              <a:ext uri="{FF2B5EF4-FFF2-40B4-BE49-F238E27FC236}">
                <a16:creationId xmlns:a16="http://schemas.microsoft.com/office/drawing/2014/main" id="{61547545-BCAD-71AD-00E8-88E0A41C706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sp>
        <p:nvSpPr>
          <p:cNvPr id="7" name="Title 1">
            <a:extLst>
              <a:ext uri="{FF2B5EF4-FFF2-40B4-BE49-F238E27FC236}">
                <a16:creationId xmlns:a16="http://schemas.microsoft.com/office/drawing/2014/main" id="{0CE5761D-CC0B-9775-0F35-85DECDB7FD2F}"/>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add a short header</a:t>
            </a:r>
          </a:p>
        </p:txBody>
      </p:sp>
      <p:sp>
        <p:nvSpPr>
          <p:cNvPr id="8" name="Content Placeholder 2">
            <a:extLst>
              <a:ext uri="{FF2B5EF4-FFF2-40B4-BE49-F238E27FC236}">
                <a16:creationId xmlns:a16="http://schemas.microsoft.com/office/drawing/2014/main" id="{2B80217E-F3CD-EFBE-A9A4-87B9B0B8F99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No more than 6 bullets, each with no more than 6 words.</a:t>
            </a:r>
          </a:p>
          <a:p>
            <a:pPr lvl="1"/>
            <a:r>
              <a:rPr lang="en-US"/>
              <a:t>Second level</a:t>
            </a:r>
          </a:p>
          <a:p>
            <a:pPr lvl="2"/>
            <a:r>
              <a:rPr lang="en-US"/>
              <a:t>Third level</a:t>
            </a:r>
          </a:p>
          <a:p>
            <a:pPr lvl="3"/>
            <a:r>
              <a:rPr lang="en-US"/>
              <a:t>Fourth level</a:t>
            </a:r>
          </a:p>
          <a:p>
            <a:pPr lvl="4"/>
            <a:r>
              <a:rPr lang="en-US"/>
              <a:t>Fifth level</a:t>
            </a:r>
          </a:p>
        </p:txBody>
      </p:sp>
      <p:pic>
        <p:nvPicPr>
          <p:cNvPr id="2" name="Picture 1" descr="A white letters on a black background&#10;&#10;Description automatically generated">
            <a:extLst>
              <a:ext uri="{FF2B5EF4-FFF2-40B4-BE49-F238E27FC236}">
                <a16:creationId xmlns:a16="http://schemas.microsoft.com/office/drawing/2014/main" id="{F667A0FD-7EB4-A410-6A3C-47B0461C3DD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21240" y="6119580"/>
            <a:ext cx="1263088" cy="320040"/>
          </a:xfrm>
          <a:prstGeom prst="rect">
            <a:avLst/>
          </a:prstGeom>
        </p:spPr>
      </p:pic>
      <p:sp>
        <p:nvSpPr>
          <p:cNvPr id="3" name="Text Placeholder 4">
            <a:extLst>
              <a:ext uri="{FF2B5EF4-FFF2-40B4-BE49-F238E27FC236}">
                <a16:creationId xmlns:a16="http://schemas.microsoft.com/office/drawing/2014/main" id="{0FCFC133-8FB6-0247-E561-8B8703279D42}"/>
              </a:ext>
            </a:extLst>
          </p:cNvPr>
          <p:cNvSpPr txBox="1">
            <a:spLocks/>
          </p:cNvSpPr>
          <p:nvPr userDrawn="1"/>
        </p:nvSpPr>
        <p:spPr>
          <a:xfrm>
            <a:off x="9034312" y="0"/>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964914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5B2D-33AC-42E3-902C-4D33955A1079}"/>
              </a:ext>
            </a:extLst>
          </p:cNvPr>
          <p:cNvSpPr>
            <a:spLocks noGrp="1"/>
          </p:cNvSpPr>
          <p:nvPr>
            <p:ph type="title" hasCustomPrompt="1"/>
          </p:nvPr>
        </p:nvSpPr>
        <p:spPr/>
        <p:txBody>
          <a:bodyPr/>
          <a:lstStyle/>
          <a:p>
            <a:r>
              <a:rPr lang="en-US"/>
              <a:t>Click to add a short header</a:t>
            </a:r>
          </a:p>
        </p:txBody>
      </p:sp>
      <p:sp>
        <p:nvSpPr>
          <p:cNvPr id="3" name="Content Placeholder 2">
            <a:extLst>
              <a:ext uri="{FF2B5EF4-FFF2-40B4-BE49-F238E27FC236}">
                <a16:creationId xmlns:a16="http://schemas.microsoft.com/office/drawing/2014/main" id="{90DCF733-15A8-9F99-F217-73106A8CE158}"/>
              </a:ext>
            </a:extLst>
          </p:cNvPr>
          <p:cNvSpPr>
            <a:spLocks noGrp="1"/>
          </p:cNvSpPr>
          <p:nvPr>
            <p:ph sz="half" idx="1" hasCustomPrompt="1"/>
          </p:nvPr>
        </p:nvSpPr>
        <p:spPr>
          <a:xfrm>
            <a:off x="838200" y="1825625"/>
            <a:ext cx="4983708" cy="4351338"/>
          </a:xfrm>
        </p:spPr>
        <p:txBody>
          <a:bodyPr/>
          <a:lstStyle>
            <a:lvl1pPr>
              <a:defRPr/>
            </a:lvl1pPr>
          </a:lstStyle>
          <a:p>
            <a:pPr lvl="0"/>
            <a:r>
              <a:rPr lang="en-US"/>
              <a:t>Click to add no more than 3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5" name="Content Placeholder 2">
            <a:extLst>
              <a:ext uri="{FF2B5EF4-FFF2-40B4-BE49-F238E27FC236}">
                <a16:creationId xmlns:a16="http://schemas.microsoft.com/office/drawing/2014/main" id="{D983E0B8-017B-3FE5-F1BB-938771FAF1D5}"/>
              </a:ext>
            </a:extLst>
          </p:cNvPr>
          <p:cNvSpPr>
            <a:spLocks noGrp="1"/>
          </p:cNvSpPr>
          <p:nvPr>
            <p:ph sz="half" idx="13" hasCustomPrompt="1"/>
          </p:nvPr>
        </p:nvSpPr>
        <p:spPr>
          <a:xfrm>
            <a:off x="6209732" y="1825625"/>
            <a:ext cx="4983708" cy="4351338"/>
          </a:xfrm>
        </p:spPr>
        <p:txBody>
          <a:bodyPr/>
          <a:lstStyle>
            <a:lvl1pPr>
              <a:defRPr/>
            </a:lvl1pPr>
          </a:lstStyle>
          <a:p>
            <a:pPr lvl="0"/>
            <a:r>
              <a:rPr lang="en-US"/>
              <a:t>Click to add no more than 3 bullets, each with no more than 6 words.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375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8" name="Text Placeholder 7">
            <a:extLst>
              <a:ext uri="{FF2B5EF4-FFF2-40B4-BE49-F238E27FC236}">
                <a16:creationId xmlns:a16="http://schemas.microsoft.com/office/drawing/2014/main" id="{82B502BA-3E53-E896-A523-06D13680E180}"/>
              </a:ext>
            </a:extLst>
          </p:cNvPr>
          <p:cNvSpPr>
            <a:spLocks noGrp="1"/>
          </p:cNvSpPr>
          <p:nvPr>
            <p:ph type="body" sz="quarter" idx="13" hasCustomPrompt="1"/>
          </p:nvPr>
        </p:nvSpPr>
        <p:spPr>
          <a:xfrm>
            <a:off x="831850" y="1924334"/>
            <a:ext cx="4763733" cy="4166904"/>
          </a:xfrm>
        </p:spPr>
        <p:txBody>
          <a:bodyPr/>
          <a:lstStyle/>
          <a:p>
            <a:pPr lvl="0"/>
            <a:r>
              <a:rPr lang="en-US"/>
              <a:t>Click to add no more than 3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7C298B6D-D09A-182F-49E7-070AC98E14B5}"/>
              </a:ext>
            </a:extLst>
          </p:cNvPr>
          <p:cNvSpPr>
            <a:spLocks noGrp="1"/>
          </p:cNvSpPr>
          <p:nvPr>
            <p:ph type="body" sz="quarter" idx="14" hasCustomPrompt="1"/>
          </p:nvPr>
        </p:nvSpPr>
        <p:spPr>
          <a:xfrm>
            <a:off x="6096000" y="1924334"/>
            <a:ext cx="5251449" cy="4166904"/>
          </a:xfrm>
        </p:spPr>
        <p:txBody>
          <a:bodyPr/>
          <a:lstStyle/>
          <a:p>
            <a:pPr lvl="0"/>
            <a:r>
              <a:rPr lang="en-US"/>
              <a:t>Click to add no more than 3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E9487471-48FB-D2DC-610F-F05BA25A4BD5}"/>
              </a:ext>
            </a:extLst>
          </p:cNvPr>
          <p:cNvSpPr/>
          <p:nvPr userDrawn="1"/>
        </p:nvSpPr>
        <p:spPr>
          <a:xfrm>
            <a:off x="0" y="-1"/>
            <a:ext cx="12192000" cy="1690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F02C15FC-77D0-1553-CCF0-44DB9C49B4A7}"/>
              </a:ext>
            </a:extLst>
          </p:cNvPr>
          <p:cNvSpPr>
            <a:spLocks noGrp="1"/>
          </p:cNvSpPr>
          <p:nvPr>
            <p:ph type="title" hasCustomPrompt="1"/>
          </p:nvPr>
        </p:nvSpPr>
        <p:spPr>
          <a:xfrm>
            <a:off x="839788" y="365125"/>
            <a:ext cx="10515600" cy="1325563"/>
          </a:xfrm>
        </p:spPr>
        <p:txBody>
          <a:bodyPr/>
          <a:lstStyle>
            <a:lvl1pPr>
              <a:defRPr>
                <a:solidFill>
                  <a:schemeClr val="bg1"/>
                </a:solidFill>
              </a:defRPr>
            </a:lvl1pPr>
          </a:lstStyle>
          <a:p>
            <a:r>
              <a:rPr lang="en-US"/>
              <a:t>Click to add a short header</a:t>
            </a:r>
          </a:p>
        </p:txBody>
      </p:sp>
      <p:sp>
        <p:nvSpPr>
          <p:cNvPr id="2" name="Text Placeholder 4">
            <a:extLst>
              <a:ext uri="{FF2B5EF4-FFF2-40B4-BE49-F238E27FC236}">
                <a16:creationId xmlns:a16="http://schemas.microsoft.com/office/drawing/2014/main" id="{91DE9C4F-FFE4-545D-5454-4FAF9F3B5396}"/>
              </a:ext>
            </a:extLst>
          </p:cNvPr>
          <p:cNvSpPr txBox="1">
            <a:spLocks/>
          </p:cNvSpPr>
          <p:nvPr userDrawn="1"/>
        </p:nvSpPr>
        <p:spPr>
          <a:xfrm>
            <a:off x="9028497" y="19593"/>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3884009647"/>
      </p:ext>
    </p:extLst>
  </p:cSld>
  <p:clrMapOvr>
    <a:masterClrMapping/>
  </p:clrMapOvr>
  <p:extLst>
    <p:ext uri="{DCECCB84-F9BA-43D5-87BE-67443E8EF086}">
      <p15:sldGuideLst xmlns:p15="http://schemas.microsoft.com/office/powerpoint/2012/main">
        <p15:guide id="1" orient="horz" pos="2160">
          <p15:clr>
            <a:srgbClr val="FBAE40"/>
          </p15:clr>
        </p15:guide>
        <p15:guide id="2" pos="36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cea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984BD7-096A-FFD6-AC5D-939DF4C6EB2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letters on a black background&#10;&#10;Description automatically generated">
            <a:extLst>
              <a:ext uri="{FF2B5EF4-FFF2-40B4-BE49-F238E27FC236}">
                <a16:creationId xmlns:a16="http://schemas.microsoft.com/office/drawing/2014/main" id="{73D10F03-B2C5-52C3-5D28-04C156F2DF9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67296" y="4470808"/>
            <a:ext cx="1828800" cy="463378"/>
          </a:xfrm>
          <a:prstGeom prst="rect">
            <a:avLst/>
          </a:prstGeom>
        </p:spPr>
      </p:pic>
      <p:sp>
        <p:nvSpPr>
          <p:cNvPr id="12" name="Title 1">
            <a:extLst>
              <a:ext uri="{FF2B5EF4-FFF2-40B4-BE49-F238E27FC236}">
                <a16:creationId xmlns:a16="http://schemas.microsoft.com/office/drawing/2014/main" id="{0ECECC3F-2DD5-8177-0DDC-04485BBD1FF8}"/>
              </a:ext>
            </a:extLst>
          </p:cNvPr>
          <p:cNvSpPr>
            <a:spLocks noGrp="1"/>
          </p:cNvSpPr>
          <p:nvPr>
            <p:ph type="ctrTitle" hasCustomPrompt="1"/>
          </p:nvPr>
        </p:nvSpPr>
        <p:spPr>
          <a:xfrm>
            <a:off x="3275462" y="2093229"/>
            <a:ext cx="8366077" cy="1645998"/>
          </a:xfrm>
        </p:spPr>
        <p:txBody>
          <a:bodyPr anchor="t" anchorCtr="0"/>
          <a:lstStyle>
            <a:lvl1pPr algn="l">
              <a:defRPr sz="6000">
                <a:solidFill>
                  <a:schemeClr val="bg1"/>
                </a:solidFill>
              </a:defRPr>
            </a:lvl1pPr>
          </a:lstStyle>
          <a:p>
            <a:r>
              <a:rPr lang="en-US"/>
              <a:t>Write a Short Title Here, No More Than 2 Lines</a:t>
            </a:r>
          </a:p>
        </p:txBody>
      </p:sp>
      <p:sp>
        <p:nvSpPr>
          <p:cNvPr id="13" name="Subtitle 2">
            <a:extLst>
              <a:ext uri="{FF2B5EF4-FFF2-40B4-BE49-F238E27FC236}">
                <a16:creationId xmlns:a16="http://schemas.microsoft.com/office/drawing/2014/main" id="{34B4A35C-D110-C197-135B-93290046A455}"/>
              </a:ext>
            </a:extLst>
          </p:cNvPr>
          <p:cNvSpPr>
            <a:spLocks noGrp="1"/>
          </p:cNvSpPr>
          <p:nvPr>
            <p:ph type="subTitle" idx="1" hasCustomPrompt="1"/>
          </p:nvPr>
        </p:nvSpPr>
        <p:spPr>
          <a:xfrm>
            <a:off x="3275462" y="3815681"/>
            <a:ext cx="8366078" cy="537955"/>
          </a:xfrm>
        </p:spPr>
        <p:txBody>
          <a:bodyPr anchor="t" anchorCtr="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Put a Subtitle Here</a:t>
            </a:r>
          </a:p>
        </p:txBody>
      </p:sp>
      <p:cxnSp>
        <p:nvCxnSpPr>
          <p:cNvPr id="15" name="Straight Connector 14">
            <a:extLst>
              <a:ext uri="{FF2B5EF4-FFF2-40B4-BE49-F238E27FC236}">
                <a16:creationId xmlns:a16="http://schemas.microsoft.com/office/drawing/2014/main" id="{C08FD85A-86AB-CD58-2F7D-DE90F0DDE47F}"/>
              </a:ext>
            </a:extLst>
          </p:cNvPr>
          <p:cNvCxnSpPr>
            <a:cxnSpLocks/>
          </p:cNvCxnSpPr>
          <p:nvPr userDrawn="1"/>
        </p:nvCxnSpPr>
        <p:spPr>
          <a:xfrm>
            <a:off x="3275462" y="2093228"/>
            <a:ext cx="8366076"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E1C32F09-A9E4-9748-2DA4-326D0E5DDAF0}"/>
              </a:ext>
            </a:extLst>
          </p:cNvPr>
          <p:cNvSpPr>
            <a:spLocks noGrp="1"/>
          </p:cNvSpPr>
          <p:nvPr>
            <p:ph type="body" sz="quarter" idx="10" hasCustomPrompt="1"/>
          </p:nvPr>
        </p:nvSpPr>
        <p:spPr>
          <a:xfrm>
            <a:off x="3275460" y="5827713"/>
            <a:ext cx="8366078" cy="538162"/>
          </a:xfrm>
        </p:spPr>
        <p:txBody>
          <a:bodyPr>
            <a:normAutofit/>
          </a:bodyPr>
          <a:lstStyle>
            <a:lvl1pPr marL="0" indent="0">
              <a:buNone/>
              <a:defRPr sz="2400">
                <a:ln>
                  <a:noFill/>
                </a:ln>
                <a:solidFill>
                  <a:schemeClr val="bg1"/>
                </a:solidFill>
              </a:defRPr>
            </a:lvl1pPr>
          </a:lstStyle>
          <a:p>
            <a:pPr lvl="0"/>
            <a:r>
              <a:rPr lang="en-US"/>
              <a:t>If needed, presenter’s names or date can go here. Otherwise, leave blank.</a:t>
            </a:r>
          </a:p>
        </p:txBody>
      </p:sp>
      <p:cxnSp>
        <p:nvCxnSpPr>
          <p:cNvPr id="17" name="Straight Connector 16">
            <a:extLst>
              <a:ext uri="{FF2B5EF4-FFF2-40B4-BE49-F238E27FC236}">
                <a16:creationId xmlns:a16="http://schemas.microsoft.com/office/drawing/2014/main" id="{7ABCC41B-6E7B-CE50-5E6E-892D6D7776A9}"/>
              </a:ext>
            </a:extLst>
          </p:cNvPr>
          <p:cNvCxnSpPr>
            <a:cxnSpLocks/>
          </p:cNvCxnSpPr>
          <p:nvPr userDrawn="1"/>
        </p:nvCxnSpPr>
        <p:spPr>
          <a:xfrm>
            <a:off x="3275462" y="2005407"/>
            <a:ext cx="836607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descr="Logo&#10;&#10;Description automatically generated">
            <a:extLst>
              <a:ext uri="{FF2B5EF4-FFF2-40B4-BE49-F238E27FC236}">
                <a16:creationId xmlns:a16="http://schemas.microsoft.com/office/drawing/2014/main" id="{988E7C99-F443-241A-CD34-249777B4930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90911" y="6340962"/>
            <a:ext cx="1139450" cy="370177"/>
          </a:xfrm>
          <a:prstGeom prst="rect">
            <a:avLst/>
          </a:prstGeom>
        </p:spPr>
      </p:pic>
      <p:pic>
        <p:nvPicPr>
          <p:cNvPr id="2" name="Picture 1" descr="Logo, company name&#10;&#10;Description automatically generated">
            <a:extLst>
              <a:ext uri="{FF2B5EF4-FFF2-40B4-BE49-F238E27FC236}">
                <a16:creationId xmlns:a16="http://schemas.microsoft.com/office/drawing/2014/main" id="{E156225C-9DD4-2FF8-2E00-64C6FD513A9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167296" y="1968675"/>
            <a:ext cx="1828800" cy="1871675"/>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84E8D1B1-BE0D-F720-9DB0-FBD2EA1A1941}"/>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543029" y="6340962"/>
            <a:ext cx="1828800" cy="335692"/>
          </a:xfrm>
          <a:prstGeom prst="rect">
            <a:avLst/>
          </a:prstGeom>
        </p:spPr>
      </p:pic>
    </p:spTree>
    <p:extLst>
      <p:ext uri="{BB962C8B-B14F-4D97-AF65-F5344CB8AC3E}">
        <p14:creationId xmlns:p14="http://schemas.microsoft.com/office/powerpoint/2010/main" val="2809059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01AD-AE0D-2A85-2DB3-DB56505FF59B}"/>
              </a:ext>
            </a:extLst>
          </p:cNvPr>
          <p:cNvSpPr>
            <a:spLocks noGrp="1"/>
          </p:cNvSpPr>
          <p:nvPr>
            <p:ph type="title" hasCustomPrompt="1"/>
          </p:nvPr>
        </p:nvSpPr>
        <p:spPr>
          <a:xfrm>
            <a:off x="839788" y="365125"/>
            <a:ext cx="10515600" cy="1325563"/>
          </a:xfrm>
        </p:spPr>
        <p:txBody>
          <a:bodyPr/>
          <a:lstStyle/>
          <a:p>
            <a:r>
              <a:rPr lang="en-US"/>
              <a:t>Click to add a short header</a:t>
            </a:r>
          </a:p>
        </p:txBody>
      </p:sp>
      <p:sp>
        <p:nvSpPr>
          <p:cNvPr id="9" name="Slide Number Placeholder 8">
            <a:extLst>
              <a:ext uri="{FF2B5EF4-FFF2-40B4-BE49-F238E27FC236}">
                <a16:creationId xmlns:a16="http://schemas.microsoft.com/office/drawing/2014/main" id="{E6933FD8-27AC-1A30-CC33-E4A026D2A2EB}"/>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4" name="Picture Placeholder 3">
            <a:extLst>
              <a:ext uri="{FF2B5EF4-FFF2-40B4-BE49-F238E27FC236}">
                <a16:creationId xmlns:a16="http://schemas.microsoft.com/office/drawing/2014/main" id="{16A7F2A3-D6B3-CCE1-99DD-0EAC67DA4925}"/>
              </a:ext>
            </a:extLst>
          </p:cNvPr>
          <p:cNvSpPr>
            <a:spLocks noGrp="1"/>
          </p:cNvSpPr>
          <p:nvPr>
            <p:ph type="pic" sz="quarter" idx="13" hasCustomPrompt="1"/>
          </p:nvPr>
        </p:nvSpPr>
        <p:spPr>
          <a:xfrm>
            <a:off x="839788" y="1690688"/>
            <a:ext cx="5180012" cy="4498975"/>
          </a:xfrm>
        </p:spPr>
        <p:txBody>
          <a:bodyPr/>
          <a:lstStyle>
            <a:lvl1pPr>
              <a:defRPr/>
            </a:lvl1pPr>
          </a:lstStyle>
          <a:p>
            <a:r>
              <a:rPr lang="en-US"/>
              <a:t>Click icon to insert graphic</a:t>
            </a:r>
          </a:p>
        </p:txBody>
      </p:sp>
      <p:sp>
        <p:nvSpPr>
          <p:cNvPr id="7" name="Text Placeholder 12">
            <a:extLst>
              <a:ext uri="{FF2B5EF4-FFF2-40B4-BE49-F238E27FC236}">
                <a16:creationId xmlns:a16="http://schemas.microsoft.com/office/drawing/2014/main" id="{4E77FD71-C3BA-CA43-AD8C-BB2EB10B8764}"/>
              </a:ext>
            </a:extLst>
          </p:cNvPr>
          <p:cNvSpPr>
            <a:spLocks noGrp="1"/>
          </p:cNvSpPr>
          <p:nvPr>
            <p:ph type="body" sz="quarter" idx="15" hasCustomPrompt="1"/>
          </p:nvPr>
        </p:nvSpPr>
        <p:spPr>
          <a:xfrm>
            <a:off x="6154005" y="1690688"/>
            <a:ext cx="5264150" cy="4498974"/>
          </a:xfrm>
        </p:spPr>
        <p:txBody>
          <a:bodyPr/>
          <a:lstStyle>
            <a:lvl1pPr>
              <a:defRPr/>
            </a:lvl1pPr>
          </a:lstStyle>
          <a:p>
            <a:pPr lvl="0"/>
            <a:r>
              <a:rPr lang="en-US"/>
              <a:t>Click to add no more than 4 bullets, each with no more than 6 words.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717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image (Ocea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9" name="Picture Placeholder 7">
            <a:extLst>
              <a:ext uri="{FF2B5EF4-FFF2-40B4-BE49-F238E27FC236}">
                <a16:creationId xmlns:a16="http://schemas.microsoft.com/office/drawing/2014/main" id="{AC1B59D1-731B-75D5-2C89-2B9705AF5B75}"/>
              </a:ext>
            </a:extLst>
          </p:cNvPr>
          <p:cNvSpPr>
            <a:spLocks noGrp="1"/>
          </p:cNvSpPr>
          <p:nvPr>
            <p:ph type="pic" sz="quarter" idx="14"/>
          </p:nvPr>
        </p:nvSpPr>
        <p:spPr>
          <a:xfrm>
            <a:off x="6470544" y="1938027"/>
            <a:ext cx="4570495" cy="4398515"/>
          </a:xfrm>
        </p:spPr>
        <p:txBody>
          <a:bodyPr/>
          <a:lstStyle/>
          <a:p>
            <a:r>
              <a:rPr lang="en-US"/>
              <a:t>Click icon to add picture</a:t>
            </a:r>
          </a:p>
        </p:txBody>
      </p:sp>
      <p:sp>
        <p:nvSpPr>
          <p:cNvPr id="10" name="Rectangle 9">
            <a:extLst>
              <a:ext uri="{FF2B5EF4-FFF2-40B4-BE49-F238E27FC236}">
                <a16:creationId xmlns:a16="http://schemas.microsoft.com/office/drawing/2014/main" id="{7359904D-DBF5-5FD6-EEC2-CA48AAE75DE5}"/>
              </a:ext>
            </a:extLst>
          </p:cNvPr>
          <p:cNvSpPr/>
          <p:nvPr userDrawn="1"/>
        </p:nvSpPr>
        <p:spPr>
          <a:xfrm>
            <a:off x="0" y="-1"/>
            <a:ext cx="12192000" cy="1690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2692DEE0-6444-FC47-77DC-42A3A4D60C48}"/>
              </a:ext>
            </a:extLst>
          </p:cNvPr>
          <p:cNvSpPr>
            <a:spLocks noGrp="1"/>
          </p:cNvSpPr>
          <p:nvPr>
            <p:ph type="body" sz="quarter" idx="15" hasCustomPrompt="1"/>
          </p:nvPr>
        </p:nvSpPr>
        <p:spPr>
          <a:xfrm>
            <a:off x="831850" y="1937982"/>
            <a:ext cx="5264150" cy="4399318"/>
          </a:xfrm>
        </p:spPr>
        <p:txBody>
          <a:bodyPr/>
          <a:lstStyle>
            <a:lvl1pPr>
              <a:defRPr/>
            </a:lvl1pPr>
          </a:lstStyle>
          <a:p>
            <a:pPr lvl="0"/>
            <a:r>
              <a:rPr lang="en-US"/>
              <a:t>Click to add no more than 4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CFC175E6-4548-724F-ACC6-B574D2360503}"/>
              </a:ext>
            </a:extLst>
          </p:cNvPr>
          <p:cNvSpPr>
            <a:spLocks noGrp="1"/>
          </p:cNvSpPr>
          <p:nvPr>
            <p:ph type="title" hasCustomPrompt="1"/>
          </p:nvPr>
        </p:nvSpPr>
        <p:spPr>
          <a:xfrm>
            <a:off x="839788" y="365125"/>
            <a:ext cx="10515600" cy="1325563"/>
          </a:xfrm>
        </p:spPr>
        <p:txBody>
          <a:bodyPr/>
          <a:lstStyle>
            <a:lvl1pPr>
              <a:defRPr>
                <a:solidFill>
                  <a:schemeClr val="bg1"/>
                </a:solidFill>
              </a:defRPr>
            </a:lvl1pPr>
          </a:lstStyle>
          <a:p>
            <a:r>
              <a:rPr lang="en-US"/>
              <a:t>Click to add a short header</a:t>
            </a:r>
          </a:p>
        </p:txBody>
      </p:sp>
      <p:sp>
        <p:nvSpPr>
          <p:cNvPr id="2" name="Text Placeholder 4">
            <a:extLst>
              <a:ext uri="{FF2B5EF4-FFF2-40B4-BE49-F238E27FC236}">
                <a16:creationId xmlns:a16="http://schemas.microsoft.com/office/drawing/2014/main" id="{7C7AA21F-17E0-DE5F-2479-349154892691}"/>
              </a:ext>
            </a:extLst>
          </p:cNvPr>
          <p:cNvSpPr txBox="1">
            <a:spLocks/>
          </p:cNvSpPr>
          <p:nvPr userDrawn="1"/>
        </p:nvSpPr>
        <p:spPr>
          <a:xfrm>
            <a:off x="9047748" y="-1"/>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2910399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01AD-AE0D-2A85-2DB3-DB56505FF59B}"/>
              </a:ext>
            </a:extLst>
          </p:cNvPr>
          <p:cNvSpPr>
            <a:spLocks noGrp="1"/>
          </p:cNvSpPr>
          <p:nvPr>
            <p:ph type="title" hasCustomPrompt="1"/>
          </p:nvPr>
        </p:nvSpPr>
        <p:spPr>
          <a:xfrm>
            <a:off x="839788" y="365125"/>
            <a:ext cx="10515600" cy="1325563"/>
          </a:xfrm>
        </p:spPr>
        <p:txBody>
          <a:bodyPr/>
          <a:lstStyle/>
          <a:p>
            <a:r>
              <a:rPr lang="en-US"/>
              <a:t>Click to add a short header</a:t>
            </a:r>
          </a:p>
        </p:txBody>
      </p:sp>
      <p:sp>
        <p:nvSpPr>
          <p:cNvPr id="5" name="Text Placeholder 4">
            <a:extLst>
              <a:ext uri="{FF2B5EF4-FFF2-40B4-BE49-F238E27FC236}">
                <a16:creationId xmlns:a16="http://schemas.microsoft.com/office/drawing/2014/main" id="{FC672291-B179-019F-0D51-01696D7D27B5}"/>
              </a:ext>
            </a:extLst>
          </p:cNvPr>
          <p:cNvSpPr>
            <a:spLocks noGrp="1"/>
          </p:cNvSpPr>
          <p:nvPr>
            <p:ph type="body" sz="quarter" idx="3" hasCustomPrompt="1"/>
          </p:nvPr>
        </p:nvSpPr>
        <p:spPr>
          <a:xfrm>
            <a:off x="6172200" y="1681163"/>
            <a:ext cx="5183188" cy="508245"/>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Chart Title</a:t>
            </a:r>
          </a:p>
        </p:txBody>
      </p:sp>
      <p:sp>
        <p:nvSpPr>
          <p:cNvPr id="6" name="Content Placeholder 5">
            <a:extLst>
              <a:ext uri="{FF2B5EF4-FFF2-40B4-BE49-F238E27FC236}">
                <a16:creationId xmlns:a16="http://schemas.microsoft.com/office/drawing/2014/main" id="{D8550690-8BBE-721A-68C3-5D0053C16759}"/>
              </a:ext>
            </a:extLst>
          </p:cNvPr>
          <p:cNvSpPr>
            <a:spLocks noGrp="1"/>
          </p:cNvSpPr>
          <p:nvPr>
            <p:ph sz="quarter" idx="4" hasCustomPrompt="1"/>
          </p:nvPr>
        </p:nvSpPr>
        <p:spPr>
          <a:xfrm>
            <a:off x="6172200" y="2253802"/>
            <a:ext cx="5183188" cy="3935861"/>
          </a:xfrm>
        </p:spPr>
        <p:txBody>
          <a:bodyPr/>
          <a:lstStyle>
            <a:lvl3pPr>
              <a:defRPr>
                <a:solidFill>
                  <a:schemeClr val="tx1"/>
                </a:solidFill>
              </a:defRPr>
            </a:lvl3pPr>
          </a:lstStyle>
          <a:p>
            <a:pPr lvl="0"/>
            <a:r>
              <a:rPr lang="en-US"/>
              <a:t>Click to add no more than 3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933FD8-27AC-1A30-CC33-E4A026D2A2EB}"/>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8" name="Chart Placeholder 7">
            <a:extLst>
              <a:ext uri="{FF2B5EF4-FFF2-40B4-BE49-F238E27FC236}">
                <a16:creationId xmlns:a16="http://schemas.microsoft.com/office/drawing/2014/main" id="{20D9957C-5967-B83B-7362-285B0F2C71B6}"/>
              </a:ext>
            </a:extLst>
          </p:cNvPr>
          <p:cNvSpPr>
            <a:spLocks noGrp="1"/>
          </p:cNvSpPr>
          <p:nvPr>
            <p:ph type="chart" sz="quarter" idx="13" hasCustomPrompt="1"/>
          </p:nvPr>
        </p:nvSpPr>
        <p:spPr>
          <a:xfrm>
            <a:off x="839788" y="1690688"/>
            <a:ext cx="5180012" cy="4498975"/>
          </a:xfrm>
        </p:spPr>
        <p:txBody>
          <a:bodyPr/>
          <a:lstStyle>
            <a:lvl1pPr>
              <a:defRPr/>
            </a:lvl1pPr>
          </a:lstStyle>
          <a:p>
            <a:r>
              <a:rPr lang="en-US"/>
              <a:t>Click icon to insert a chart</a:t>
            </a:r>
          </a:p>
          <a:p>
            <a:endParaRPr lang="en-US"/>
          </a:p>
        </p:txBody>
      </p:sp>
      <p:sp>
        <p:nvSpPr>
          <p:cNvPr id="3" name="Text Placeholder 12">
            <a:extLst>
              <a:ext uri="{FF2B5EF4-FFF2-40B4-BE49-F238E27FC236}">
                <a16:creationId xmlns:a16="http://schemas.microsoft.com/office/drawing/2014/main" id="{4D250C79-4111-5BB4-F469-A3417E88D8C4}"/>
              </a:ext>
            </a:extLst>
          </p:cNvPr>
          <p:cNvSpPr>
            <a:spLocks noGrp="1"/>
          </p:cNvSpPr>
          <p:nvPr>
            <p:ph type="body" sz="quarter" idx="16" hasCustomPrompt="1"/>
          </p:nvPr>
        </p:nvSpPr>
        <p:spPr>
          <a:xfrm>
            <a:off x="839788" y="6214776"/>
            <a:ext cx="5180012" cy="556197"/>
          </a:xfrm>
        </p:spPr>
        <p:txBody>
          <a:bodyPr>
            <a:noAutofit/>
          </a:bodyPr>
          <a:lstStyle>
            <a:lvl1pPr>
              <a:defRPr sz="1400"/>
            </a:lvl1pPr>
            <a:lvl2pPr>
              <a:defRPr sz="1400"/>
            </a:lvl2pPr>
            <a:lvl3pPr>
              <a:defRPr sz="1400"/>
            </a:lvl3pPr>
            <a:lvl4pPr>
              <a:defRPr sz="1400"/>
            </a:lvl4pPr>
            <a:lvl5pPr>
              <a:defRPr sz="1400"/>
            </a:lvl5pPr>
          </a:lstStyle>
          <a:p>
            <a:pPr lvl="0"/>
            <a:r>
              <a:rPr lang="en-US"/>
              <a:t>Delete bullet and add credit or notation, if needed.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169447"/>
      </p:ext>
    </p:extLst>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chart (Ocea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13" name="Text Placeholder 12">
            <a:extLst>
              <a:ext uri="{FF2B5EF4-FFF2-40B4-BE49-F238E27FC236}">
                <a16:creationId xmlns:a16="http://schemas.microsoft.com/office/drawing/2014/main" id="{2692DEE0-6444-FC47-77DC-42A3A4D60C48}"/>
              </a:ext>
            </a:extLst>
          </p:cNvPr>
          <p:cNvSpPr>
            <a:spLocks noGrp="1"/>
          </p:cNvSpPr>
          <p:nvPr>
            <p:ph type="body" sz="quarter" idx="15" hasCustomPrompt="1"/>
          </p:nvPr>
        </p:nvSpPr>
        <p:spPr>
          <a:xfrm>
            <a:off x="831850" y="2521472"/>
            <a:ext cx="5264150" cy="3624755"/>
          </a:xfrm>
        </p:spPr>
        <p:txBody>
          <a:bodyPr/>
          <a:lstStyle/>
          <a:p>
            <a:pPr lvl="0"/>
            <a:r>
              <a:rPr lang="en-US"/>
              <a:t>Click to add no more than 3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2" name="Chart Placeholder 7">
            <a:extLst>
              <a:ext uri="{FF2B5EF4-FFF2-40B4-BE49-F238E27FC236}">
                <a16:creationId xmlns:a16="http://schemas.microsoft.com/office/drawing/2014/main" id="{103219F1-53AF-5E30-46B3-622A525073E4}"/>
              </a:ext>
            </a:extLst>
          </p:cNvPr>
          <p:cNvSpPr>
            <a:spLocks noGrp="1"/>
          </p:cNvSpPr>
          <p:nvPr>
            <p:ph type="chart" sz="quarter" idx="13" hasCustomPrompt="1"/>
          </p:nvPr>
        </p:nvSpPr>
        <p:spPr>
          <a:xfrm>
            <a:off x="6257475" y="1993328"/>
            <a:ext cx="4960985" cy="4152753"/>
          </a:xfrm>
        </p:spPr>
        <p:txBody>
          <a:bodyPr/>
          <a:lstStyle>
            <a:lvl1pPr>
              <a:defRPr/>
            </a:lvl1pPr>
          </a:lstStyle>
          <a:p>
            <a:r>
              <a:rPr lang="en-US"/>
              <a:t>Click icon to insert a chart</a:t>
            </a:r>
          </a:p>
          <a:p>
            <a:endParaRPr lang="en-US"/>
          </a:p>
        </p:txBody>
      </p:sp>
      <p:sp>
        <p:nvSpPr>
          <p:cNvPr id="3" name="Text Placeholder 4">
            <a:extLst>
              <a:ext uri="{FF2B5EF4-FFF2-40B4-BE49-F238E27FC236}">
                <a16:creationId xmlns:a16="http://schemas.microsoft.com/office/drawing/2014/main" id="{00B8CE71-79C9-FC2C-1224-03676A2F63FB}"/>
              </a:ext>
            </a:extLst>
          </p:cNvPr>
          <p:cNvSpPr>
            <a:spLocks noGrp="1"/>
          </p:cNvSpPr>
          <p:nvPr>
            <p:ph type="body" sz="quarter" idx="3" hasCustomPrompt="1"/>
          </p:nvPr>
        </p:nvSpPr>
        <p:spPr>
          <a:xfrm>
            <a:off x="831850" y="1993328"/>
            <a:ext cx="5264150" cy="528144"/>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4" name="Rectangle 3">
            <a:extLst>
              <a:ext uri="{FF2B5EF4-FFF2-40B4-BE49-F238E27FC236}">
                <a16:creationId xmlns:a16="http://schemas.microsoft.com/office/drawing/2014/main" id="{BC5531B5-9E90-A274-16D2-87ACDCBBEDE2}"/>
              </a:ext>
            </a:extLst>
          </p:cNvPr>
          <p:cNvSpPr/>
          <p:nvPr userDrawn="1"/>
        </p:nvSpPr>
        <p:spPr>
          <a:xfrm>
            <a:off x="0" y="-1"/>
            <a:ext cx="12192000" cy="1690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EFCDBEE-CEEB-8019-C003-8903D3859033}"/>
              </a:ext>
            </a:extLst>
          </p:cNvPr>
          <p:cNvSpPr>
            <a:spLocks noGrp="1"/>
          </p:cNvSpPr>
          <p:nvPr>
            <p:ph type="title" hasCustomPrompt="1"/>
          </p:nvPr>
        </p:nvSpPr>
        <p:spPr>
          <a:xfrm>
            <a:off x="839788" y="365125"/>
            <a:ext cx="10515600" cy="1325563"/>
          </a:xfrm>
        </p:spPr>
        <p:txBody>
          <a:bodyPr/>
          <a:lstStyle>
            <a:lvl1pPr>
              <a:defRPr>
                <a:solidFill>
                  <a:schemeClr val="bg1"/>
                </a:solidFill>
              </a:defRPr>
            </a:lvl1pPr>
          </a:lstStyle>
          <a:p>
            <a:r>
              <a:rPr lang="en-US"/>
              <a:t>Click to add a short header</a:t>
            </a:r>
          </a:p>
        </p:txBody>
      </p:sp>
      <p:sp>
        <p:nvSpPr>
          <p:cNvPr id="7" name="Text Placeholder 12">
            <a:extLst>
              <a:ext uri="{FF2B5EF4-FFF2-40B4-BE49-F238E27FC236}">
                <a16:creationId xmlns:a16="http://schemas.microsoft.com/office/drawing/2014/main" id="{EFBF9B2A-6B96-A475-2AC9-0A5A03619BA7}"/>
              </a:ext>
            </a:extLst>
          </p:cNvPr>
          <p:cNvSpPr>
            <a:spLocks noGrp="1"/>
          </p:cNvSpPr>
          <p:nvPr>
            <p:ph type="body" sz="quarter" idx="16" hasCustomPrompt="1"/>
          </p:nvPr>
        </p:nvSpPr>
        <p:spPr>
          <a:xfrm>
            <a:off x="6257475" y="6146080"/>
            <a:ext cx="4960985" cy="556197"/>
          </a:xfrm>
        </p:spPr>
        <p:txBody>
          <a:bodyPr>
            <a:noAutofit/>
          </a:bodyPr>
          <a:lstStyle>
            <a:lvl1pPr>
              <a:defRPr sz="1400"/>
            </a:lvl1pPr>
            <a:lvl2pPr>
              <a:defRPr sz="1400"/>
            </a:lvl2pPr>
            <a:lvl3pPr>
              <a:defRPr sz="1400"/>
            </a:lvl3pPr>
            <a:lvl4pPr>
              <a:defRPr sz="1400"/>
            </a:lvl4pPr>
            <a:lvl5pPr>
              <a:defRPr sz="1400"/>
            </a:lvl5pPr>
          </a:lstStyle>
          <a:p>
            <a:pPr lvl="0"/>
            <a:r>
              <a:rPr lang="en-US"/>
              <a:t>Delete bullet and add credit or notation, if needed.</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E4AAAA5B-675C-80FB-93EA-7419AEAED023}"/>
              </a:ext>
            </a:extLst>
          </p:cNvPr>
          <p:cNvSpPr txBox="1">
            <a:spLocks/>
          </p:cNvSpPr>
          <p:nvPr userDrawn="1"/>
        </p:nvSpPr>
        <p:spPr>
          <a:xfrm>
            <a:off x="9043937" y="-9966"/>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3221451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9" name="Picture Placeholder 8">
            <a:extLst>
              <a:ext uri="{FF2B5EF4-FFF2-40B4-BE49-F238E27FC236}">
                <a16:creationId xmlns:a16="http://schemas.microsoft.com/office/drawing/2014/main" id="{D5CB1A7D-1EC9-1386-220D-A633108E725E}"/>
              </a:ext>
            </a:extLst>
          </p:cNvPr>
          <p:cNvSpPr>
            <a:spLocks noGrp="1"/>
          </p:cNvSpPr>
          <p:nvPr>
            <p:ph type="pic" sz="quarter" idx="13" hasCustomPrompt="1"/>
          </p:nvPr>
        </p:nvSpPr>
        <p:spPr>
          <a:xfrm>
            <a:off x="831850" y="2415649"/>
            <a:ext cx="3158210" cy="334370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insert graphic or image</a:t>
            </a:r>
          </a:p>
          <a:p>
            <a:endParaRPr lang="en-US"/>
          </a:p>
        </p:txBody>
      </p:sp>
      <p:sp>
        <p:nvSpPr>
          <p:cNvPr id="10" name="Picture Placeholder 8">
            <a:extLst>
              <a:ext uri="{FF2B5EF4-FFF2-40B4-BE49-F238E27FC236}">
                <a16:creationId xmlns:a16="http://schemas.microsoft.com/office/drawing/2014/main" id="{1F9462A3-F3E6-DFCE-252A-97F6641457D2}"/>
              </a:ext>
            </a:extLst>
          </p:cNvPr>
          <p:cNvSpPr>
            <a:spLocks noGrp="1"/>
          </p:cNvSpPr>
          <p:nvPr>
            <p:ph type="pic" sz="quarter" idx="14" hasCustomPrompt="1"/>
          </p:nvPr>
        </p:nvSpPr>
        <p:spPr>
          <a:xfrm>
            <a:off x="4415746" y="2415649"/>
            <a:ext cx="3158210" cy="334370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insert graphic or image</a:t>
            </a:r>
          </a:p>
          <a:p>
            <a:endParaRPr lang="en-US"/>
          </a:p>
        </p:txBody>
      </p:sp>
      <p:sp>
        <p:nvSpPr>
          <p:cNvPr id="11" name="Picture Placeholder 8">
            <a:extLst>
              <a:ext uri="{FF2B5EF4-FFF2-40B4-BE49-F238E27FC236}">
                <a16:creationId xmlns:a16="http://schemas.microsoft.com/office/drawing/2014/main" id="{7A707E9D-1472-7946-2245-11A0B663C78D}"/>
              </a:ext>
            </a:extLst>
          </p:cNvPr>
          <p:cNvSpPr>
            <a:spLocks noGrp="1"/>
          </p:cNvSpPr>
          <p:nvPr>
            <p:ph type="pic" sz="quarter" idx="15" hasCustomPrompt="1"/>
          </p:nvPr>
        </p:nvSpPr>
        <p:spPr>
          <a:xfrm>
            <a:off x="7996289" y="2415649"/>
            <a:ext cx="3133348" cy="334370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insert graphic or image</a:t>
            </a:r>
          </a:p>
          <a:p>
            <a:endParaRPr lang="en-US"/>
          </a:p>
        </p:txBody>
      </p:sp>
      <p:sp>
        <p:nvSpPr>
          <p:cNvPr id="14" name="Text Placeholder 12">
            <a:extLst>
              <a:ext uri="{FF2B5EF4-FFF2-40B4-BE49-F238E27FC236}">
                <a16:creationId xmlns:a16="http://schemas.microsoft.com/office/drawing/2014/main" id="{A8E43398-424C-45D2-CEBA-12E8BA381639}"/>
              </a:ext>
            </a:extLst>
          </p:cNvPr>
          <p:cNvSpPr>
            <a:spLocks noGrp="1"/>
          </p:cNvSpPr>
          <p:nvPr>
            <p:ph type="body" sz="quarter" idx="16" hasCustomPrompt="1"/>
          </p:nvPr>
        </p:nvSpPr>
        <p:spPr>
          <a:xfrm>
            <a:off x="819689" y="1834577"/>
            <a:ext cx="3158210" cy="435538"/>
          </a:xfrm>
        </p:spPr>
        <p:txBody>
          <a:bodyPr/>
          <a:lstStyle>
            <a:lvl1pPr marL="0" indent="0" algn="ctr">
              <a:buNone/>
              <a:defRPr b="1"/>
            </a:lvl1pPr>
          </a:lstStyle>
          <a:p>
            <a:pPr lvl="0"/>
            <a:r>
              <a:rPr lang="en-US"/>
              <a:t>Click to add header</a:t>
            </a:r>
          </a:p>
        </p:txBody>
      </p:sp>
      <p:sp>
        <p:nvSpPr>
          <p:cNvPr id="15" name="Text Placeholder 12">
            <a:extLst>
              <a:ext uri="{FF2B5EF4-FFF2-40B4-BE49-F238E27FC236}">
                <a16:creationId xmlns:a16="http://schemas.microsoft.com/office/drawing/2014/main" id="{DA41E338-9DC3-CAD8-1426-043873AB57AE}"/>
              </a:ext>
            </a:extLst>
          </p:cNvPr>
          <p:cNvSpPr>
            <a:spLocks noGrp="1"/>
          </p:cNvSpPr>
          <p:nvPr>
            <p:ph type="body" sz="quarter" idx="17" hasCustomPrompt="1"/>
          </p:nvPr>
        </p:nvSpPr>
        <p:spPr>
          <a:xfrm>
            <a:off x="4415746" y="1834577"/>
            <a:ext cx="3158210" cy="435538"/>
          </a:xfrm>
        </p:spPr>
        <p:txBody>
          <a:bodyPr/>
          <a:lstStyle>
            <a:lvl1pPr marL="0" indent="0" algn="ctr">
              <a:buNone/>
              <a:defRPr b="1"/>
            </a:lvl1pPr>
          </a:lstStyle>
          <a:p>
            <a:pPr lvl="0"/>
            <a:r>
              <a:rPr lang="en-US"/>
              <a:t>Click to add header</a:t>
            </a:r>
          </a:p>
        </p:txBody>
      </p:sp>
      <p:sp>
        <p:nvSpPr>
          <p:cNvPr id="16" name="Text Placeholder 12">
            <a:extLst>
              <a:ext uri="{FF2B5EF4-FFF2-40B4-BE49-F238E27FC236}">
                <a16:creationId xmlns:a16="http://schemas.microsoft.com/office/drawing/2014/main" id="{E87C2638-F046-A89F-0238-36F305704928}"/>
              </a:ext>
            </a:extLst>
          </p:cNvPr>
          <p:cNvSpPr>
            <a:spLocks noGrp="1"/>
          </p:cNvSpPr>
          <p:nvPr>
            <p:ph type="body" sz="quarter" idx="18" hasCustomPrompt="1"/>
          </p:nvPr>
        </p:nvSpPr>
        <p:spPr>
          <a:xfrm>
            <a:off x="7984507" y="1834577"/>
            <a:ext cx="3158210" cy="435538"/>
          </a:xfrm>
        </p:spPr>
        <p:txBody>
          <a:bodyPr/>
          <a:lstStyle>
            <a:lvl1pPr marL="0" indent="0" algn="ctr">
              <a:buNone/>
              <a:defRPr b="1"/>
            </a:lvl1pPr>
          </a:lstStyle>
          <a:p>
            <a:pPr lvl="0"/>
            <a:r>
              <a:rPr lang="en-US"/>
              <a:t>Click to add header</a:t>
            </a:r>
          </a:p>
        </p:txBody>
      </p:sp>
      <p:sp>
        <p:nvSpPr>
          <p:cNvPr id="17" name="Title 1">
            <a:extLst>
              <a:ext uri="{FF2B5EF4-FFF2-40B4-BE49-F238E27FC236}">
                <a16:creationId xmlns:a16="http://schemas.microsoft.com/office/drawing/2014/main" id="{AB0E4495-6A8D-993D-04A1-5AE6625A0F24}"/>
              </a:ext>
            </a:extLst>
          </p:cNvPr>
          <p:cNvSpPr>
            <a:spLocks noGrp="1"/>
          </p:cNvSpPr>
          <p:nvPr>
            <p:ph type="title" hasCustomPrompt="1"/>
          </p:nvPr>
        </p:nvSpPr>
        <p:spPr>
          <a:xfrm>
            <a:off x="839788" y="365125"/>
            <a:ext cx="10515600" cy="1325563"/>
          </a:xfrm>
        </p:spPr>
        <p:txBody>
          <a:bodyPr/>
          <a:lstStyle/>
          <a:p>
            <a:r>
              <a:rPr lang="en-US"/>
              <a:t>Click to add a short header</a:t>
            </a:r>
          </a:p>
        </p:txBody>
      </p:sp>
      <p:sp>
        <p:nvSpPr>
          <p:cNvPr id="2" name="Text Placeholder 4">
            <a:extLst>
              <a:ext uri="{FF2B5EF4-FFF2-40B4-BE49-F238E27FC236}">
                <a16:creationId xmlns:a16="http://schemas.microsoft.com/office/drawing/2014/main" id="{98C92C83-CE3D-3129-0848-0D390ACB908F}"/>
              </a:ext>
            </a:extLst>
          </p:cNvPr>
          <p:cNvSpPr txBox="1">
            <a:spLocks/>
          </p:cNvSpPr>
          <p:nvPr userDrawn="1"/>
        </p:nvSpPr>
        <p:spPr>
          <a:xfrm>
            <a:off x="8957310" y="0"/>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t>THIS WORKSHOP IS BEING RECORDED</a:t>
            </a:r>
          </a:p>
        </p:txBody>
      </p:sp>
    </p:spTree>
    <p:extLst>
      <p:ext uri="{BB962C8B-B14F-4D97-AF65-F5344CB8AC3E}">
        <p14:creationId xmlns:p14="http://schemas.microsoft.com/office/powerpoint/2010/main" val="1476974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mages (Ocea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9" name="Picture Placeholder 8">
            <a:extLst>
              <a:ext uri="{FF2B5EF4-FFF2-40B4-BE49-F238E27FC236}">
                <a16:creationId xmlns:a16="http://schemas.microsoft.com/office/drawing/2014/main" id="{D5CB1A7D-1EC9-1386-220D-A633108E725E}"/>
              </a:ext>
            </a:extLst>
          </p:cNvPr>
          <p:cNvSpPr>
            <a:spLocks noGrp="1"/>
          </p:cNvSpPr>
          <p:nvPr>
            <p:ph type="pic" sz="quarter" idx="13" hasCustomPrompt="1"/>
          </p:nvPr>
        </p:nvSpPr>
        <p:spPr>
          <a:xfrm>
            <a:off x="831850" y="2483891"/>
            <a:ext cx="3158210" cy="3411942"/>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insert graphic or image</a:t>
            </a:r>
          </a:p>
          <a:p>
            <a:endParaRPr lang="en-US"/>
          </a:p>
        </p:txBody>
      </p:sp>
      <p:sp>
        <p:nvSpPr>
          <p:cNvPr id="10" name="Picture Placeholder 8">
            <a:extLst>
              <a:ext uri="{FF2B5EF4-FFF2-40B4-BE49-F238E27FC236}">
                <a16:creationId xmlns:a16="http://schemas.microsoft.com/office/drawing/2014/main" id="{1F9462A3-F3E6-DFCE-252A-97F6641457D2}"/>
              </a:ext>
            </a:extLst>
          </p:cNvPr>
          <p:cNvSpPr>
            <a:spLocks noGrp="1"/>
          </p:cNvSpPr>
          <p:nvPr>
            <p:ph type="pic" sz="quarter" idx="14" hasCustomPrompt="1"/>
          </p:nvPr>
        </p:nvSpPr>
        <p:spPr>
          <a:xfrm>
            <a:off x="4415746" y="2483891"/>
            <a:ext cx="3158210" cy="3411942"/>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insert graphic or image</a:t>
            </a:r>
          </a:p>
          <a:p>
            <a:endParaRPr lang="en-US"/>
          </a:p>
        </p:txBody>
      </p:sp>
      <p:sp>
        <p:nvSpPr>
          <p:cNvPr id="11" name="Picture Placeholder 8">
            <a:extLst>
              <a:ext uri="{FF2B5EF4-FFF2-40B4-BE49-F238E27FC236}">
                <a16:creationId xmlns:a16="http://schemas.microsoft.com/office/drawing/2014/main" id="{7A707E9D-1472-7946-2245-11A0B663C78D}"/>
              </a:ext>
            </a:extLst>
          </p:cNvPr>
          <p:cNvSpPr>
            <a:spLocks noGrp="1"/>
          </p:cNvSpPr>
          <p:nvPr>
            <p:ph type="pic" sz="quarter" idx="15" hasCustomPrompt="1"/>
          </p:nvPr>
        </p:nvSpPr>
        <p:spPr>
          <a:xfrm>
            <a:off x="7996289" y="2483891"/>
            <a:ext cx="3133348" cy="3411942"/>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insert graphic or image</a:t>
            </a:r>
          </a:p>
          <a:p>
            <a:endParaRPr lang="en-US"/>
          </a:p>
        </p:txBody>
      </p:sp>
      <p:sp>
        <p:nvSpPr>
          <p:cNvPr id="14" name="Text Placeholder 12">
            <a:extLst>
              <a:ext uri="{FF2B5EF4-FFF2-40B4-BE49-F238E27FC236}">
                <a16:creationId xmlns:a16="http://schemas.microsoft.com/office/drawing/2014/main" id="{A8E43398-424C-45D2-CEBA-12E8BA381639}"/>
              </a:ext>
            </a:extLst>
          </p:cNvPr>
          <p:cNvSpPr>
            <a:spLocks noGrp="1"/>
          </p:cNvSpPr>
          <p:nvPr>
            <p:ph type="body" sz="quarter" idx="16" hasCustomPrompt="1"/>
          </p:nvPr>
        </p:nvSpPr>
        <p:spPr>
          <a:xfrm>
            <a:off x="819689" y="1902819"/>
            <a:ext cx="3158210" cy="435538"/>
          </a:xfrm>
        </p:spPr>
        <p:txBody>
          <a:bodyPr/>
          <a:lstStyle>
            <a:lvl1pPr marL="0" indent="0" algn="ctr">
              <a:buNone/>
              <a:defRPr b="1"/>
            </a:lvl1pPr>
          </a:lstStyle>
          <a:p>
            <a:pPr lvl="0"/>
            <a:r>
              <a:rPr lang="en-US"/>
              <a:t>Click to add header</a:t>
            </a:r>
          </a:p>
        </p:txBody>
      </p:sp>
      <p:sp>
        <p:nvSpPr>
          <p:cNvPr id="15" name="Text Placeholder 12">
            <a:extLst>
              <a:ext uri="{FF2B5EF4-FFF2-40B4-BE49-F238E27FC236}">
                <a16:creationId xmlns:a16="http://schemas.microsoft.com/office/drawing/2014/main" id="{DA41E338-9DC3-CAD8-1426-043873AB57AE}"/>
              </a:ext>
            </a:extLst>
          </p:cNvPr>
          <p:cNvSpPr>
            <a:spLocks noGrp="1"/>
          </p:cNvSpPr>
          <p:nvPr>
            <p:ph type="body" sz="quarter" idx="17" hasCustomPrompt="1"/>
          </p:nvPr>
        </p:nvSpPr>
        <p:spPr>
          <a:xfrm>
            <a:off x="4415746" y="1902819"/>
            <a:ext cx="3158210" cy="435538"/>
          </a:xfrm>
        </p:spPr>
        <p:txBody>
          <a:bodyPr/>
          <a:lstStyle>
            <a:lvl1pPr marL="0" indent="0" algn="ctr">
              <a:buNone/>
              <a:defRPr b="1"/>
            </a:lvl1pPr>
          </a:lstStyle>
          <a:p>
            <a:pPr lvl="0"/>
            <a:r>
              <a:rPr lang="en-US"/>
              <a:t>Click to add header</a:t>
            </a:r>
          </a:p>
        </p:txBody>
      </p:sp>
      <p:sp>
        <p:nvSpPr>
          <p:cNvPr id="16" name="Text Placeholder 12">
            <a:extLst>
              <a:ext uri="{FF2B5EF4-FFF2-40B4-BE49-F238E27FC236}">
                <a16:creationId xmlns:a16="http://schemas.microsoft.com/office/drawing/2014/main" id="{E87C2638-F046-A89F-0238-36F305704928}"/>
              </a:ext>
            </a:extLst>
          </p:cNvPr>
          <p:cNvSpPr>
            <a:spLocks noGrp="1"/>
          </p:cNvSpPr>
          <p:nvPr>
            <p:ph type="body" sz="quarter" idx="18" hasCustomPrompt="1"/>
          </p:nvPr>
        </p:nvSpPr>
        <p:spPr>
          <a:xfrm>
            <a:off x="7984507" y="1902819"/>
            <a:ext cx="3158210" cy="435538"/>
          </a:xfrm>
        </p:spPr>
        <p:txBody>
          <a:bodyPr/>
          <a:lstStyle>
            <a:lvl1pPr marL="0" indent="0" algn="ctr">
              <a:buNone/>
              <a:defRPr b="1"/>
            </a:lvl1pPr>
          </a:lstStyle>
          <a:p>
            <a:pPr lvl="0"/>
            <a:r>
              <a:rPr lang="en-US"/>
              <a:t>Click to add header</a:t>
            </a:r>
          </a:p>
        </p:txBody>
      </p:sp>
      <p:sp>
        <p:nvSpPr>
          <p:cNvPr id="2" name="Rectangle 1">
            <a:extLst>
              <a:ext uri="{FF2B5EF4-FFF2-40B4-BE49-F238E27FC236}">
                <a16:creationId xmlns:a16="http://schemas.microsoft.com/office/drawing/2014/main" id="{44DFBA6B-ABAD-4EAE-E26C-716CBE46B0E0}"/>
              </a:ext>
            </a:extLst>
          </p:cNvPr>
          <p:cNvSpPr/>
          <p:nvPr userDrawn="1"/>
        </p:nvSpPr>
        <p:spPr>
          <a:xfrm>
            <a:off x="0" y="-1"/>
            <a:ext cx="12192000" cy="1690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9BEB474-E089-FAB9-29CB-BEC2E50EC8B0}"/>
              </a:ext>
            </a:extLst>
          </p:cNvPr>
          <p:cNvSpPr>
            <a:spLocks noGrp="1"/>
          </p:cNvSpPr>
          <p:nvPr>
            <p:ph type="title" hasCustomPrompt="1"/>
          </p:nvPr>
        </p:nvSpPr>
        <p:spPr>
          <a:xfrm>
            <a:off x="839788" y="365125"/>
            <a:ext cx="10515600" cy="1325563"/>
          </a:xfrm>
        </p:spPr>
        <p:txBody>
          <a:bodyPr/>
          <a:lstStyle>
            <a:lvl1pPr>
              <a:defRPr>
                <a:solidFill>
                  <a:schemeClr val="bg1"/>
                </a:solidFill>
              </a:defRPr>
            </a:lvl1pPr>
          </a:lstStyle>
          <a:p>
            <a:r>
              <a:rPr lang="en-US"/>
              <a:t>Click to add a short header</a:t>
            </a:r>
          </a:p>
        </p:txBody>
      </p:sp>
      <p:sp>
        <p:nvSpPr>
          <p:cNvPr id="4" name="Text Placeholder 4">
            <a:extLst>
              <a:ext uri="{FF2B5EF4-FFF2-40B4-BE49-F238E27FC236}">
                <a16:creationId xmlns:a16="http://schemas.microsoft.com/office/drawing/2014/main" id="{C6565A8F-5697-32EF-90E3-A3CBAE67EE5A}"/>
              </a:ext>
            </a:extLst>
          </p:cNvPr>
          <p:cNvSpPr txBox="1">
            <a:spLocks/>
          </p:cNvSpPr>
          <p:nvPr userDrawn="1"/>
        </p:nvSpPr>
        <p:spPr>
          <a:xfrm>
            <a:off x="9047748" y="0"/>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3665155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s with text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17" name="Title 1">
            <a:extLst>
              <a:ext uri="{FF2B5EF4-FFF2-40B4-BE49-F238E27FC236}">
                <a16:creationId xmlns:a16="http://schemas.microsoft.com/office/drawing/2014/main" id="{AB0E4495-6A8D-993D-04A1-5AE6625A0F24}"/>
              </a:ext>
            </a:extLst>
          </p:cNvPr>
          <p:cNvSpPr>
            <a:spLocks noGrp="1"/>
          </p:cNvSpPr>
          <p:nvPr>
            <p:ph type="title" hasCustomPrompt="1"/>
          </p:nvPr>
        </p:nvSpPr>
        <p:spPr>
          <a:xfrm>
            <a:off x="839788" y="365125"/>
            <a:ext cx="10515600" cy="1325563"/>
          </a:xfrm>
        </p:spPr>
        <p:txBody>
          <a:bodyPr/>
          <a:lstStyle/>
          <a:p>
            <a:r>
              <a:rPr lang="en-US"/>
              <a:t>Click to add a short header</a:t>
            </a:r>
          </a:p>
        </p:txBody>
      </p:sp>
      <p:sp>
        <p:nvSpPr>
          <p:cNvPr id="2" name="Picture Placeholder 8">
            <a:extLst>
              <a:ext uri="{FF2B5EF4-FFF2-40B4-BE49-F238E27FC236}">
                <a16:creationId xmlns:a16="http://schemas.microsoft.com/office/drawing/2014/main" id="{01CBCD90-9A8F-414F-7833-A203A401B041}"/>
              </a:ext>
            </a:extLst>
          </p:cNvPr>
          <p:cNvSpPr>
            <a:spLocks noGrp="1"/>
          </p:cNvSpPr>
          <p:nvPr>
            <p:ph type="pic" sz="quarter" idx="13" hasCustomPrompt="1"/>
          </p:nvPr>
        </p:nvSpPr>
        <p:spPr>
          <a:xfrm>
            <a:off x="839788" y="1741471"/>
            <a:ext cx="3158210" cy="2311918"/>
          </a:xfrm>
        </p:spPr>
        <p:txBody>
          <a:bodyPr/>
          <a:lstStyle>
            <a:lvl1pPr>
              <a:defRPr/>
            </a:lvl1pPr>
          </a:lstStyle>
          <a:p>
            <a:r>
              <a:rPr lang="en-US"/>
              <a:t>Click icon to insert graphic or image</a:t>
            </a:r>
          </a:p>
        </p:txBody>
      </p:sp>
      <p:sp>
        <p:nvSpPr>
          <p:cNvPr id="3" name="Picture Placeholder 8">
            <a:extLst>
              <a:ext uri="{FF2B5EF4-FFF2-40B4-BE49-F238E27FC236}">
                <a16:creationId xmlns:a16="http://schemas.microsoft.com/office/drawing/2014/main" id="{918E7958-88C7-58A3-87D9-9BB44F8CA6D9}"/>
              </a:ext>
            </a:extLst>
          </p:cNvPr>
          <p:cNvSpPr>
            <a:spLocks noGrp="1"/>
          </p:cNvSpPr>
          <p:nvPr>
            <p:ph type="pic" sz="quarter" idx="14" hasCustomPrompt="1"/>
          </p:nvPr>
        </p:nvSpPr>
        <p:spPr>
          <a:xfrm>
            <a:off x="4455952" y="1741471"/>
            <a:ext cx="3158210" cy="231191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insert graphic or image</a:t>
            </a:r>
          </a:p>
          <a:p>
            <a:endParaRPr lang="en-US"/>
          </a:p>
        </p:txBody>
      </p:sp>
      <p:sp>
        <p:nvSpPr>
          <p:cNvPr id="4" name="Picture Placeholder 8">
            <a:extLst>
              <a:ext uri="{FF2B5EF4-FFF2-40B4-BE49-F238E27FC236}">
                <a16:creationId xmlns:a16="http://schemas.microsoft.com/office/drawing/2014/main" id="{5534AD93-0026-A3FB-E7A7-23FC9FAA66EE}"/>
              </a:ext>
            </a:extLst>
          </p:cNvPr>
          <p:cNvSpPr>
            <a:spLocks noGrp="1"/>
          </p:cNvSpPr>
          <p:nvPr>
            <p:ph type="pic" sz="quarter" idx="15" hasCustomPrompt="1"/>
          </p:nvPr>
        </p:nvSpPr>
        <p:spPr>
          <a:xfrm>
            <a:off x="8072116" y="1741471"/>
            <a:ext cx="3133348" cy="231191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insert graphic or image</a:t>
            </a:r>
          </a:p>
          <a:p>
            <a:endParaRPr lang="en-US"/>
          </a:p>
        </p:txBody>
      </p:sp>
      <p:sp>
        <p:nvSpPr>
          <p:cNvPr id="5" name="Text Placeholder 12">
            <a:extLst>
              <a:ext uri="{FF2B5EF4-FFF2-40B4-BE49-F238E27FC236}">
                <a16:creationId xmlns:a16="http://schemas.microsoft.com/office/drawing/2014/main" id="{FD359B6A-9488-3CD7-0639-A3720AF66943}"/>
              </a:ext>
            </a:extLst>
          </p:cNvPr>
          <p:cNvSpPr>
            <a:spLocks noGrp="1"/>
          </p:cNvSpPr>
          <p:nvPr>
            <p:ph type="body" sz="quarter" idx="16" hasCustomPrompt="1"/>
          </p:nvPr>
        </p:nvSpPr>
        <p:spPr>
          <a:xfrm>
            <a:off x="839788" y="4180955"/>
            <a:ext cx="3158210" cy="2311919"/>
          </a:xfrm>
        </p:spPr>
        <p:txBody>
          <a:bodyPr/>
          <a:lstStyle>
            <a:lvl1pPr>
              <a:defRPr/>
            </a:lvl1pPr>
          </a:lstStyle>
          <a:p>
            <a:pPr lvl="0"/>
            <a:r>
              <a:rPr lang="en-US"/>
              <a:t>Delete bullet. Add no more than 16 words.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C27338E4-E7F8-60A0-156A-C9297C6D11ED}"/>
              </a:ext>
            </a:extLst>
          </p:cNvPr>
          <p:cNvSpPr>
            <a:spLocks noGrp="1"/>
          </p:cNvSpPr>
          <p:nvPr>
            <p:ph type="body" sz="quarter" idx="17" hasCustomPrompt="1"/>
          </p:nvPr>
        </p:nvSpPr>
        <p:spPr>
          <a:xfrm>
            <a:off x="4435845" y="4180955"/>
            <a:ext cx="3158210" cy="2311919"/>
          </a:xfrm>
        </p:spPr>
        <p:txBody>
          <a:bodyPr/>
          <a:lstStyle/>
          <a:p>
            <a:pPr lvl="0"/>
            <a:r>
              <a:rPr lang="en-US"/>
              <a:t>Delete bullet. Add no more than 16 words.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407914EB-BE27-AADF-B3F4-AEFAFADF6590}"/>
              </a:ext>
            </a:extLst>
          </p:cNvPr>
          <p:cNvSpPr>
            <a:spLocks noGrp="1"/>
          </p:cNvSpPr>
          <p:nvPr>
            <p:ph type="body" sz="quarter" idx="18" hasCustomPrompt="1"/>
          </p:nvPr>
        </p:nvSpPr>
        <p:spPr>
          <a:xfrm>
            <a:off x="8072116" y="4180955"/>
            <a:ext cx="3158210" cy="2311919"/>
          </a:xfrm>
        </p:spPr>
        <p:txBody>
          <a:bodyPr/>
          <a:lstStyle/>
          <a:p>
            <a:pPr lvl="0"/>
            <a:r>
              <a:rPr lang="en-US"/>
              <a:t>Delete bullet. Add no more than 16 words.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581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images with text (Ocea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9" name="Picture Placeholder 8">
            <a:extLst>
              <a:ext uri="{FF2B5EF4-FFF2-40B4-BE49-F238E27FC236}">
                <a16:creationId xmlns:a16="http://schemas.microsoft.com/office/drawing/2014/main" id="{D5CB1A7D-1EC9-1386-220D-A633108E725E}"/>
              </a:ext>
            </a:extLst>
          </p:cNvPr>
          <p:cNvSpPr>
            <a:spLocks noGrp="1"/>
          </p:cNvSpPr>
          <p:nvPr>
            <p:ph type="pic" sz="quarter" idx="13" hasCustomPrompt="1"/>
          </p:nvPr>
        </p:nvSpPr>
        <p:spPr>
          <a:xfrm>
            <a:off x="1748625" y="1948315"/>
            <a:ext cx="3731971" cy="2402006"/>
          </a:xfrm>
        </p:spPr>
        <p:txBody>
          <a:bodyPr/>
          <a:lstStyle>
            <a:lvl1pPr>
              <a:defRPr/>
            </a:lvl1pPr>
          </a:lstStyle>
          <a:p>
            <a:r>
              <a:rPr lang="en-US"/>
              <a:t>Click icon to insert graphic or image</a:t>
            </a:r>
          </a:p>
        </p:txBody>
      </p:sp>
      <p:sp>
        <p:nvSpPr>
          <p:cNvPr id="10" name="Picture Placeholder 8">
            <a:extLst>
              <a:ext uri="{FF2B5EF4-FFF2-40B4-BE49-F238E27FC236}">
                <a16:creationId xmlns:a16="http://schemas.microsoft.com/office/drawing/2014/main" id="{1F9462A3-F3E6-DFCE-252A-97F6641457D2}"/>
              </a:ext>
            </a:extLst>
          </p:cNvPr>
          <p:cNvSpPr>
            <a:spLocks noGrp="1"/>
          </p:cNvSpPr>
          <p:nvPr>
            <p:ph type="pic" sz="quarter" idx="14" hasCustomPrompt="1"/>
          </p:nvPr>
        </p:nvSpPr>
        <p:spPr>
          <a:xfrm>
            <a:off x="5885645" y="1948315"/>
            <a:ext cx="3837904" cy="240200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insert graphic or image</a:t>
            </a:r>
          </a:p>
          <a:p>
            <a:endParaRPr lang="en-US"/>
          </a:p>
        </p:txBody>
      </p:sp>
      <p:sp>
        <p:nvSpPr>
          <p:cNvPr id="2" name="Text Placeholder 12">
            <a:extLst>
              <a:ext uri="{FF2B5EF4-FFF2-40B4-BE49-F238E27FC236}">
                <a16:creationId xmlns:a16="http://schemas.microsoft.com/office/drawing/2014/main" id="{1B0EC46B-C542-AECD-412C-7D2BF4E6987E}"/>
              </a:ext>
            </a:extLst>
          </p:cNvPr>
          <p:cNvSpPr>
            <a:spLocks noGrp="1"/>
          </p:cNvSpPr>
          <p:nvPr>
            <p:ph type="body" sz="quarter" idx="16" hasCustomPrompt="1"/>
          </p:nvPr>
        </p:nvSpPr>
        <p:spPr>
          <a:xfrm>
            <a:off x="1748625" y="4477888"/>
            <a:ext cx="3731971" cy="2069722"/>
          </a:xfrm>
        </p:spPr>
        <p:txBody>
          <a:bodyPr/>
          <a:lstStyle/>
          <a:p>
            <a:pPr lvl="0"/>
            <a:r>
              <a:rPr lang="en-US"/>
              <a:t>Delete bullet. Add no more than 16 words.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41FFBA1B-A5C9-4933-0BF8-CB5A43106FCB}"/>
              </a:ext>
            </a:extLst>
          </p:cNvPr>
          <p:cNvSpPr>
            <a:spLocks noGrp="1"/>
          </p:cNvSpPr>
          <p:nvPr>
            <p:ph type="body" sz="quarter" idx="17" hasCustomPrompt="1"/>
          </p:nvPr>
        </p:nvSpPr>
        <p:spPr>
          <a:xfrm>
            <a:off x="5885645" y="4477888"/>
            <a:ext cx="3837904" cy="2069722"/>
          </a:xfrm>
        </p:spPr>
        <p:txBody>
          <a:bodyPr/>
          <a:lstStyle/>
          <a:p>
            <a:pPr lvl="0"/>
            <a:r>
              <a:rPr lang="en-US"/>
              <a:t>Delete bullet. Add no more than 16 words.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C168FF-7E55-A2DA-CA5D-4F29081ECA8B}"/>
              </a:ext>
            </a:extLst>
          </p:cNvPr>
          <p:cNvSpPr/>
          <p:nvPr userDrawn="1"/>
        </p:nvSpPr>
        <p:spPr>
          <a:xfrm>
            <a:off x="0" y="-1"/>
            <a:ext cx="12192000" cy="1690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527C094-FB93-5FAA-6D7D-F7A5775D9E62}"/>
              </a:ext>
            </a:extLst>
          </p:cNvPr>
          <p:cNvSpPr>
            <a:spLocks noGrp="1"/>
          </p:cNvSpPr>
          <p:nvPr>
            <p:ph type="title" hasCustomPrompt="1"/>
          </p:nvPr>
        </p:nvSpPr>
        <p:spPr>
          <a:xfrm>
            <a:off x="839788" y="365125"/>
            <a:ext cx="10515600" cy="1325563"/>
          </a:xfrm>
        </p:spPr>
        <p:txBody>
          <a:bodyPr/>
          <a:lstStyle>
            <a:lvl1pPr>
              <a:defRPr>
                <a:solidFill>
                  <a:schemeClr val="bg1"/>
                </a:solidFill>
              </a:defRPr>
            </a:lvl1pPr>
          </a:lstStyle>
          <a:p>
            <a:r>
              <a:rPr lang="en-US"/>
              <a:t>Click to add a short header</a:t>
            </a:r>
          </a:p>
        </p:txBody>
      </p:sp>
      <p:sp>
        <p:nvSpPr>
          <p:cNvPr id="4" name="Text Placeholder 4">
            <a:extLst>
              <a:ext uri="{FF2B5EF4-FFF2-40B4-BE49-F238E27FC236}">
                <a16:creationId xmlns:a16="http://schemas.microsoft.com/office/drawing/2014/main" id="{9F73B3B3-EFC2-F9C3-8C63-4DCBF28EADAC}"/>
              </a:ext>
            </a:extLst>
          </p:cNvPr>
          <p:cNvSpPr txBox="1">
            <a:spLocks/>
          </p:cNvSpPr>
          <p:nvPr userDrawn="1"/>
        </p:nvSpPr>
        <p:spPr>
          <a:xfrm>
            <a:off x="9047748" y="0"/>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3101764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0045-9656-E2D3-CAA6-6BD5004CF32C}"/>
              </a:ext>
            </a:extLst>
          </p:cNvPr>
          <p:cNvSpPr>
            <a:spLocks noGrp="1"/>
          </p:cNvSpPr>
          <p:nvPr>
            <p:ph type="title" hasCustomPrompt="1"/>
          </p:nvPr>
        </p:nvSpPr>
        <p:spPr>
          <a:xfrm>
            <a:off x="703308" y="666427"/>
            <a:ext cx="3932237" cy="971304"/>
          </a:xfrm>
        </p:spPr>
        <p:txBody>
          <a:bodyPr anchor="b"/>
          <a:lstStyle>
            <a:lvl1pPr>
              <a:defRPr sz="3200" b="1"/>
            </a:lvl1pPr>
          </a:lstStyle>
          <a:p>
            <a:r>
              <a:rPr lang="en-US"/>
              <a:t>Click to add a short header</a:t>
            </a:r>
          </a:p>
        </p:txBody>
      </p:sp>
      <p:sp>
        <p:nvSpPr>
          <p:cNvPr id="3" name="Picture Placeholder 2">
            <a:extLst>
              <a:ext uri="{FF2B5EF4-FFF2-40B4-BE49-F238E27FC236}">
                <a16:creationId xmlns:a16="http://schemas.microsoft.com/office/drawing/2014/main" id="{2F972AB1-06D4-70CE-FEF1-C03DC68143F1}"/>
              </a:ext>
            </a:extLst>
          </p:cNvPr>
          <p:cNvSpPr>
            <a:spLocks noGrp="1"/>
          </p:cNvSpPr>
          <p:nvPr>
            <p:ph type="pic" idx="1"/>
          </p:nvPr>
        </p:nvSpPr>
        <p:spPr>
          <a:xfrm>
            <a:off x="4844955" y="666427"/>
            <a:ext cx="6778773" cy="51299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E8C19F2F-0E89-F87C-7F49-C41ED0C2FF33}"/>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6" name="Text Placeholder 5">
            <a:extLst>
              <a:ext uri="{FF2B5EF4-FFF2-40B4-BE49-F238E27FC236}">
                <a16:creationId xmlns:a16="http://schemas.microsoft.com/office/drawing/2014/main" id="{30EA38DC-67B3-84B4-6B67-6F3AF9B73D61}"/>
              </a:ext>
            </a:extLst>
          </p:cNvPr>
          <p:cNvSpPr>
            <a:spLocks noGrp="1"/>
          </p:cNvSpPr>
          <p:nvPr>
            <p:ph type="body" sz="quarter" idx="13" hasCustomPrompt="1"/>
          </p:nvPr>
        </p:nvSpPr>
        <p:spPr>
          <a:xfrm>
            <a:off x="703308" y="1801504"/>
            <a:ext cx="3932237" cy="3994862"/>
          </a:xfrm>
        </p:spPr>
        <p:txBody>
          <a:bodyPr/>
          <a:lstStyle/>
          <a:p>
            <a:pPr lvl="0"/>
            <a:r>
              <a:rPr lang="en-US"/>
              <a:t>Click to add no more than 3 bullets, each with no more than 6 words.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8369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with description | Ocea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90E24A-F599-17C5-31A9-582A2B05E6BB}"/>
              </a:ext>
            </a:extLst>
          </p:cNvPr>
          <p:cNvSpPr/>
          <p:nvPr userDrawn="1"/>
        </p:nvSpPr>
        <p:spPr>
          <a:xfrm>
            <a:off x="0" y="0"/>
            <a:ext cx="499403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8417A-9C5A-B5DD-EEAE-21675BEB91F9}"/>
              </a:ext>
            </a:extLst>
          </p:cNvPr>
          <p:cNvSpPr>
            <a:spLocks noGrp="1"/>
          </p:cNvSpPr>
          <p:nvPr>
            <p:ph type="title" hasCustomPrompt="1"/>
          </p:nvPr>
        </p:nvSpPr>
        <p:spPr>
          <a:xfrm>
            <a:off x="607772" y="689670"/>
            <a:ext cx="3932237" cy="953146"/>
          </a:xfrm>
        </p:spPr>
        <p:txBody>
          <a:bodyPr anchor="b"/>
          <a:lstStyle>
            <a:lvl1pPr>
              <a:defRPr sz="3200" b="1">
                <a:solidFill>
                  <a:schemeClr val="bg1"/>
                </a:solidFill>
              </a:defRPr>
            </a:lvl1pPr>
          </a:lstStyle>
          <a:p>
            <a:r>
              <a:rPr lang="en-US"/>
              <a:t>Click to add a short header</a:t>
            </a:r>
          </a:p>
        </p:txBody>
      </p:sp>
      <p:sp>
        <p:nvSpPr>
          <p:cNvPr id="7" name="Slide Number Placeholder 6">
            <a:extLst>
              <a:ext uri="{FF2B5EF4-FFF2-40B4-BE49-F238E27FC236}">
                <a16:creationId xmlns:a16="http://schemas.microsoft.com/office/drawing/2014/main" id="{DA24E6FF-13D7-B98F-BB1B-DD65EA8C0268}"/>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sp>
        <p:nvSpPr>
          <p:cNvPr id="6" name="Text Placeholder 5">
            <a:extLst>
              <a:ext uri="{FF2B5EF4-FFF2-40B4-BE49-F238E27FC236}">
                <a16:creationId xmlns:a16="http://schemas.microsoft.com/office/drawing/2014/main" id="{B439F8F2-25A6-79B0-DF25-2D1A71108FF6}"/>
              </a:ext>
            </a:extLst>
          </p:cNvPr>
          <p:cNvSpPr>
            <a:spLocks noGrp="1"/>
          </p:cNvSpPr>
          <p:nvPr>
            <p:ph type="body" sz="quarter" idx="13" hasCustomPrompt="1"/>
          </p:nvPr>
        </p:nvSpPr>
        <p:spPr>
          <a:xfrm>
            <a:off x="607772" y="1828984"/>
            <a:ext cx="3932237" cy="38893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no more than 3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10" name="Chart Placeholder 9">
            <a:extLst>
              <a:ext uri="{FF2B5EF4-FFF2-40B4-BE49-F238E27FC236}">
                <a16:creationId xmlns:a16="http://schemas.microsoft.com/office/drawing/2014/main" id="{88BD1192-A082-1BD8-FDA9-A820A13C0E85}"/>
              </a:ext>
            </a:extLst>
          </p:cNvPr>
          <p:cNvSpPr>
            <a:spLocks noGrp="1"/>
          </p:cNvSpPr>
          <p:nvPr>
            <p:ph type="chart" sz="quarter" idx="14"/>
          </p:nvPr>
        </p:nvSpPr>
        <p:spPr>
          <a:xfrm>
            <a:off x="5346700" y="681925"/>
            <a:ext cx="6432550" cy="5036250"/>
          </a:xfrm>
        </p:spPr>
        <p:txBody>
          <a:bodyPr/>
          <a:lstStyle/>
          <a:p>
            <a:r>
              <a:rPr lang="en-US"/>
              <a:t>Click icon to add chart</a:t>
            </a:r>
          </a:p>
        </p:txBody>
      </p:sp>
      <p:sp>
        <p:nvSpPr>
          <p:cNvPr id="3" name="Text Placeholder 12">
            <a:extLst>
              <a:ext uri="{FF2B5EF4-FFF2-40B4-BE49-F238E27FC236}">
                <a16:creationId xmlns:a16="http://schemas.microsoft.com/office/drawing/2014/main" id="{60FE5597-AF76-1554-CEFB-7DD571E5F31A}"/>
              </a:ext>
            </a:extLst>
          </p:cNvPr>
          <p:cNvSpPr>
            <a:spLocks noGrp="1"/>
          </p:cNvSpPr>
          <p:nvPr>
            <p:ph type="body" sz="quarter" idx="16" hasCustomPrompt="1"/>
          </p:nvPr>
        </p:nvSpPr>
        <p:spPr>
          <a:xfrm>
            <a:off x="5346700" y="5834329"/>
            <a:ext cx="5716252" cy="867949"/>
          </a:xfrm>
        </p:spPr>
        <p:txBody>
          <a:bodyPr>
            <a:noAutofit/>
          </a:bodyPr>
          <a:lstStyle>
            <a:lvl1pPr>
              <a:defRPr sz="1400"/>
            </a:lvl1pPr>
            <a:lvl2pPr>
              <a:defRPr sz="1400"/>
            </a:lvl2pPr>
            <a:lvl3pPr>
              <a:defRPr sz="1400"/>
            </a:lvl3pPr>
            <a:lvl4pPr>
              <a:defRPr sz="1400"/>
            </a:lvl4pPr>
            <a:lvl5pPr>
              <a:defRPr sz="1400"/>
            </a:lvl5pPr>
          </a:lstStyle>
          <a:p>
            <a:pPr lvl="0"/>
            <a:r>
              <a:rPr lang="en-US"/>
              <a:t>Delete bullet and add credit or notation, if needed.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5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 landscap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4123BF0-CBAC-74E8-C27B-99C880CF31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21" t="2256" r="2321" b="2256"/>
          <a:stretch/>
        </p:blipFill>
        <p:spPr>
          <a:xfrm>
            <a:off x="-1" y="3316"/>
            <a:ext cx="12192001" cy="6854684"/>
          </a:xfrm>
          <a:prstGeom prst="rect">
            <a:avLst/>
          </a:prstGeom>
        </p:spPr>
      </p:pic>
      <p:sp>
        <p:nvSpPr>
          <p:cNvPr id="7" name="Rectangle 6">
            <a:extLst>
              <a:ext uri="{FF2B5EF4-FFF2-40B4-BE49-F238E27FC236}">
                <a16:creationId xmlns:a16="http://schemas.microsoft.com/office/drawing/2014/main" id="{7262C195-DDE4-4B6E-9EAC-5304B8BD31CA}"/>
              </a:ext>
            </a:extLst>
          </p:cNvPr>
          <p:cNvSpPr/>
          <p:nvPr userDrawn="1"/>
        </p:nvSpPr>
        <p:spPr>
          <a:xfrm>
            <a:off x="591672" y="0"/>
            <a:ext cx="7637928" cy="68546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61BD-79C6-5DB8-7DE7-36FD8B378DAD}"/>
              </a:ext>
            </a:extLst>
          </p:cNvPr>
          <p:cNvSpPr>
            <a:spLocks noGrp="1"/>
          </p:cNvSpPr>
          <p:nvPr>
            <p:ph type="ctrTitle" hasCustomPrompt="1"/>
          </p:nvPr>
        </p:nvSpPr>
        <p:spPr>
          <a:xfrm>
            <a:off x="903039" y="1674018"/>
            <a:ext cx="6878326" cy="2387600"/>
          </a:xfrm>
        </p:spPr>
        <p:txBody>
          <a:bodyPr anchor="b"/>
          <a:lstStyle>
            <a:lvl1pPr algn="l">
              <a:defRPr sz="6000">
                <a:solidFill>
                  <a:schemeClr val="bg1"/>
                </a:solidFill>
              </a:defRPr>
            </a:lvl1pPr>
          </a:lstStyle>
          <a:p>
            <a:r>
              <a:rPr lang="en-US"/>
              <a:t>Write a Very Short Title Here</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hasCustomPrompt="1"/>
          </p:nvPr>
        </p:nvSpPr>
        <p:spPr>
          <a:xfrm>
            <a:off x="903039" y="4133755"/>
            <a:ext cx="6878325" cy="972953"/>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Put Subtitle Here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94466" y="310448"/>
            <a:ext cx="1259067" cy="1288585"/>
          </a:xfrm>
          <a:prstGeom prst="rect">
            <a:avLst/>
          </a:prstGeom>
        </p:spPr>
      </p:pic>
      <p:sp>
        <p:nvSpPr>
          <p:cNvPr id="5" name="Text Placeholder 9">
            <a:extLst>
              <a:ext uri="{FF2B5EF4-FFF2-40B4-BE49-F238E27FC236}">
                <a16:creationId xmlns:a16="http://schemas.microsoft.com/office/drawing/2014/main" id="{46525CAD-C901-9042-6B5A-8D21A878EAB8}"/>
              </a:ext>
            </a:extLst>
          </p:cNvPr>
          <p:cNvSpPr>
            <a:spLocks noGrp="1"/>
          </p:cNvSpPr>
          <p:nvPr>
            <p:ph type="body" sz="quarter" idx="10" hasCustomPrompt="1"/>
          </p:nvPr>
        </p:nvSpPr>
        <p:spPr>
          <a:xfrm>
            <a:off x="894466" y="5732320"/>
            <a:ext cx="6878324" cy="486822"/>
          </a:xfrm>
        </p:spPr>
        <p:txBody>
          <a:bodyPr>
            <a:noAutofit/>
          </a:bodyPr>
          <a:lstStyle>
            <a:lvl1pPr marL="0" indent="0">
              <a:buNone/>
              <a:defRPr sz="2000">
                <a:ln>
                  <a:noFill/>
                </a:ln>
                <a:solidFill>
                  <a:schemeClr val="bg1"/>
                </a:solidFill>
              </a:defRPr>
            </a:lvl1pPr>
          </a:lstStyle>
          <a:p>
            <a:r>
              <a:rPr lang="en-US" sz="2800">
                <a:solidFill>
                  <a:schemeClr val="bg1"/>
                </a:solidFill>
              </a:rPr>
              <a:t>If needed, presenters’ names or date can go here. Otherwise, leave blank. </a:t>
            </a:r>
          </a:p>
        </p:txBody>
      </p:sp>
      <p:pic>
        <p:nvPicPr>
          <p:cNvPr id="8" name="Picture 7" descr="Logo&#10;&#10;Description automatically generated">
            <a:extLst>
              <a:ext uri="{FF2B5EF4-FFF2-40B4-BE49-F238E27FC236}">
                <a16:creationId xmlns:a16="http://schemas.microsoft.com/office/drawing/2014/main" id="{68E692F1-7131-A117-7934-358ADAEDB37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877263" y="6345223"/>
            <a:ext cx="1139450" cy="370177"/>
          </a:xfrm>
          <a:prstGeom prst="rect">
            <a:avLst/>
          </a:prstGeom>
        </p:spPr>
      </p:pic>
      <p:pic>
        <p:nvPicPr>
          <p:cNvPr id="13" name="Picture 12" descr="A white letters on a black background&#10;&#10;Description automatically generated">
            <a:extLst>
              <a:ext uri="{FF2B5EF4-FFF2-40B4-BE49-F238E27FC236}">
                <a16:creationId xmlns:a16="http://schemas.microsoft.com/office/drawing/2014/main" id="{8C7B92C3-404B-8711-D566-A3613D02D37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04943" y="714111"/>
            <a:ext cx="1280160" cy="324365"/>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81035B20-7A80-207A-4BDA-A0A541B14AD3}"/>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8543029" y="6340962"/>
            <a:ext cx="1828800" cy="335692"/>
          </a:xfrm>
          <a:prstGeom prst="rect">
            <a:avLst/>
          </a:prstGeom>
        </p:spPr>
      </p:pic>
    </p:spTree>
    <p:extLst>
      <p:ext uri="{BB962C8B-B14F-4D97-AF65-F5344CB8AC3E}">
        <p14:creationId xmlns:p14="http://schemas.microsoft.com/office/powerpoint/2010/main" val="2139458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sp>
        <p:nvSpPr>
          <p:cNvPr id="4" name="Text Placeholder 12">
            <a:extLst>
              <a:ext uri="{FF2B5EF4-FFF2-40B4-BE49-F238E27FC236}">
                <a16:creationId xmlns:a16="http://schemas.microsoft.com/office/drawing/2014/main" id="{31CF758D-F74C-C931-3D20-A7581F9B824C}"/>
              </a:ext>
            </a:extLst>
          </p:cNvPr>
          <p:cNvSpPr>
            <a:spLocks noGrp="1"/>
          </p:cNvSpPr>
          <p:nvPr>
            <p:ph type="body" sz="quarter" idx="16" hasCustomPrompt="1"/>
          </p:nvPr>
        </p:nvSpPr>
        <p:spPr>
          <a:xfrm>
            <a:off x="555773" y="5897540"/>
            <a:ext cx="10442785" cy="365125"/>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Delete bullet and add credit or notation, if needed.</a:t>
            </a:r>
          </a:p>
          <a:p>
            <a:pPr lvl="1"/>
            <a:r>
              <a:rPr lang="en-US"/>
              <a:t>Second level</a:t>
            </a:r>
          </a:p>
          <a:p>
            <a:pPr lvl="2"/>
            <a:r>
              <a:rPr lang="en-US"/>
              <a:t>Third level</a:t>
            </a:r>
          </a:p>
          <a:p>
            <a:pPr lvl="3"/>
            <a:r>
              <a:rPr lang="en-US"/>
              <a:t>Fourth level</a:t>
            </a:r>
          </a:p>
          <a:p>
            <a:pPr lvl="4"/>
            <a:r>
              <a:rPr lang="en-US"/>
              <a:t>Fifth level</a:t>
            </a:r>
          </a:p>
        </p:txBody>
      </p:sp>
      <p:sp>
        <p:nvSpPr>
          <p:cNvPr id="7" name="Media Placeholder 6">
            <a:extLst>
              <a:ext uri="{FF2B5EF4-FFF2-40B4-BE49-F238E27FC236}">
                <a16:creationId xmlns:a16="http://schemas.microsoft.com/office/drawing/2014/main" id="{DD43E260-05AD-3697-F072-481326B27980}"/>
              </a:ext>
            </a:extLst>
          </p:cNvPr>
          <p:cNvSpPr>
            <a:spLocks noGrp="1"/>
          </p:cNvSpPr>
          <p:nvPr>
            <p:ph type="media" sz="quarter" idx="17" hasCustomPrompt="1"/>
          </p:nvPr>
        </p:nvSpPr>
        <p:spPr>
          <a:xfrm>
            <a:off x="555773" y="155722"/>
            <a:ext cx="10983698" cy="5652941"/>
          </a:xfrm>
        </p:spPr>
        <p:txBody>
          <a:bodyPr/>
          <a:lstStyle>
            <a:lvl1pPr>
              <a:defRPr>
                <a:solidFill>
                  <a:schemeClr val="bg1"/>
                </a:solidFill>
              </a:defRPr>
            </a:lvl1pPr>
          </a:lstStyle>
          <a:p>
            <a:r>
              <a:rPr lang="en-US"/>
              <a:t>Click to add video</a:t>
            </a:r>
          </a:p>
        </p:txBody>
      </p:sp>
    </p:spTree>
    <p:extLst>
      <p:ext uri="{BB962C8B-B14F-4D97-AF65-F5344CB8AC3E}">
        <p14:creationId xmlns:p14="http://schemas.microsoft.com/office/powerpoint/2010/main" val="336052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width image on top">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12FBA01-C5E4-22A6-B794-8C3B140761CF}"/>
              </a:ext>
            </a:extLst>
          </p:cNvPr>
          <p:cNvSpPr>
            <a:spLocks noGrp="1"/>
          </p:cNvSpPr>
          <p:nvPr>
            <p:ph type="pic" idx="13"/>
          </p:nvPr>
        </p:nvSpPr>
        <p:spPr>
          <a:xfrm>
            <a:off x="0" y="1"/>
            <a:ext cx="12192000" cy="3938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5765DFCF-E5DB-1CED-42D4-90905705E144}"/>
              </a:ext>
            </a:extLst>
          </p:cNvPr>
          <p:cNvSpPr/>
          <p:nvPr userDrawn="1"/>
        </p:nvSpPr>
        <p:spPr>
          <a:xfrm>
            <a:off x="0" y="3938955"/>
            <a:ext cx="12192000" cy="2919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58D7422-5385-7C70-3B3C-ABAADAFA1BA3}"/>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pic>
        <p:nvPicPr>
          <p:cNvPr id="7" name="Picture 6" descr="Logo, company name&#10;&#10;Description automatically generated">
            <a:extLst>
              <a:ext uri="{FF2B5EF4-FFF2-40B4-BE49-F238E27FC236}">
                <a16:creationId xmlns:a16="http://schemas.microsoft.com/office/drawing/2014/main" id="{C39C21E4-7B8C-197A-B9B2-4693368C3F6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sp>
        <p:nvSpPr>
          <p:cNvPr id="3" name="Content Placeholder 2">
            <a:extLst>
              <a:ext uri="{FF2B5EF4-FFF2-40B4-BE49-F238E27FC236}">
                <a16:creationId xmlns:a16="http://schemas.microsoft.com/office/drawing/2014/main" id="{E25C2250-4BE1-FBE1-D643-6E71840412A4}"/>
              </a:ext>
            </a:extLst>
          </p:cNvPr>
          <p:cNvSpPr>
            <a:spLocks noGrp="1"/>
          </p:cNvSpPr>
          <p:nvPr>
            <p:ph idx="1" hasCustomPrompt="1"/>
          </p:nvPr>
        </p:nvSpPr>
        <p:spPr>
          <a:xfrm>
            <a:off x="4304714" y="2349305"/>
            <a:ext cx="6752494" cy="4508695"/>
          </a:xfrm>
          <a:solidFill>
            <a:schemeClr val="bg1"/>
          </a:solidFill>
        </p:spPr>
        <p:txBody>
          <a:bodyPr lIns="548640" tIns="365760" rIns="274320" bIns="914400"/>
          <a:lstStyle/>
          <a:p>
            <a:pPr lvl="0"/>
            <a:r>
              <a:rPr lang="en-US"/>
              <a:t>Click to add no more than 3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3DB8276-569C-992F-8E10-2A8A6EF7D53D}"/>
              </a:ext>
            </a:extLst>
          </p:cNvPr>
          <p:cNvSpPr>
            <a:spLocks noGrp="1"/>
          </p:cNvSpPr>
          <p:nvPr>
            <p:ph idx="14" hasCustomPrompt="1"/>
          </p:nvPr>
        </p:nvSpPr>
        <p:spPr>
          <a:xfrm>
            <a:off x="1134792" y="2349304"/>
            <a:ext cx="3169922" cy="4508695"/>
          </a:xfrm>
          <a:solidFill>
            <a:schemeClr val="bg1"/>
          </a:solidFill>
        </p:spPr>
        <p:txBody>
          <a:bodyPr lIns="457200" tIns="365760" rIns="274320" bIns="914400">
            <a:normAutofit/>
          </a:bodyPr>
          <a:lstStyle>
            <a:lvl1pPr marL="0" indent="0">
              <a:buNone/>
              <a:defRPr sz="4000" b="0"/>
            </a:lvl1pPr>
            <a:lvl2pPr marL="0" indent="0">
              <a:spcBef>
                <a:spcPts val="1800"/>
              </a:spcBef>
              <a:buFontTx/>
              <a:buNone/>
              <a:defRPr sz="2800" b="1"/>
            </a:lvl2pPr>
          </a:lstStyle>
          <a:p>
            <a:pPr lvl="0"/>
            <a:r>
              <a:rPr lang="en-US"/>
              <a:t>Write Title/Header Here</a:t>
            </a:r>
          </a:p>
        </p:txBody>
      </p:sp>
      <p:pic>
        <p:nvPicPr>
          <p:cNvPr id="9" name="Picture 8" descr="A white letters on a black background&#10;&#10;Description automatically generated">
            <a:extLst>
              <a:ext uri="{FF2B5EF4-FFF2-40B4-BE49-F238E27FC236}">
                <a16:creationId xmlns:a16="http://schemas.microsoft.com/office/drawing/2014/main" id="{4EC60B1F-23C3-3696-39FF-EEA8CA4999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215677" y="5337414"/>
            <a:ext cx="817854" cy="207227"/>
          </a:xfrm>
          <a:prstGeom prst="rect">
            <a:avLst/>
          </a:prstGeom>
        </p:spPr>
      </p:pic>
    </p:spTree>
    <p:extLst>
      <p:ext uri="{BB962C8B-B14F-4D97-AF65-F5344CB8AC3E}">
        <p14:creationId xmlns:p14="http://schemas.microsoft.com/office/powerpoint/2010/main" val="1483432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height image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5B2D-33AC-42E3-902C-4D33955A1079}"/>
              </a:ext>
            </a:extLst>
          </p:cNvPr>
          <p:cNvSpPr>
            <a:spLocks noGrp="1"/>
          </p:cNvSpPr>
          <p:nvPr>
            <p:ph type="title" hasCustomPrompt="1"/>
          </p:nvPr>
        </p:nvSpPr>
        <p:spPr>
          <a:xfrm>
            <a:off x="3500120" y="365125"/>
            <a:ext cx="7560212" cy="1325563"/>
          </a:xfrm>
        </p:spPr>
        <p:txBody>
          <a:bodyPr/>
          <a:lstStyle/>
          <a:p>
            <a:r>
              <a:rPr lang="en-US"/>
              <a:t>Click to add a short header</a:t>
            </a:r>
          </a:p>
        </p:txBody>
      </p:sp>
      <p:sp>
        <p:nvSpPr>
          <p:cNvPr id="3" name="Content Placeholder 2">
            <a:extLst>
              <a:ext uri="{FF2B5EF4-FFF2-40B4-BE49-F238E27FC236}">
                <a16:creationId xmlns:a16="http://schemas.microsoft.com/office/drawing/2014/main" id="{90DCF733-15A8-9F99-F217-73106A8CE158}"/>
              </a:ext>
            </a:extLst>
          </p:cNvPr>
          <p:cNvSpPr>
            <a:spLocks noGrp="1"/>
          </p:cNvSpPr>
          <p:nvPr>
            <p:ph sz="half" idx="1" hasCustomPrompt="1"/>
          </p:nvPr>
        </p:nvSpPr>
        <p:spPr>
          <a:xfrm>
            <a:off x="3500120" y="1825625"/>
            <a:ext cx="7560212" cy="4351338"/>
          </a:xfrm>
        </p:spPr>
        <p:txBody>
          <a:bodyPr/>
          <a:lstStyle>
            <a:lvl1pPr>
              <a:defRPr>
                <a:solidFill>
                  <a:schemeClr val="tx1"/>
                </a:solidFill>
              </a:defRPr>
            </a:lvl1pPr>
          </a:lstStyle>
          <a:p>
            <a:pPr lvl="0"/>
            <a:r>
              <a:rPr lang="en-US"/>
              <a:t>Click to add no more than 4 bullets, each with no more than 6 words.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p>
            <a:fld id="{0CE223AA-2154-4A64-A14F-9F7CC593C8F9}" type="slidenum">
              <a:rPr lang="en-US" smtClean="0"/>
              <a:t>‹#›</a:t>
            </a:fld>
            <a:endParaRPr lang="en-US"/>
          </a:p>
        </p:txBody>
      </p:sp>
      <p:sp>
        <p:nvSpPr>
          <p:cNvPr id="5" name="Picture Placeholder 2">
            <a:extLst>
              <a:ext uri="{FF2B5EF4-FFF2-40B4-BE49-F238E27FC236}">
                <a16:creationId xmlns:a16="http://schemas.microsoft.com/office/drawing/2014/main" id="{54CEBC73-49CD-8EFF-C120-3E50A4C4B39B}"/>
              </a:ext>
            </a:extLst>
          </p:cNvPr>
          <p:cNvSpPr>
            <a:spLocks noGrp="1"/>
          </p:cNvSpPr>
          <p:nvPr>
            <p:ph type="pic" idx="13"/>
          </p:nvPr>
        </p:nvSpPr>
        <p:spPr>
          <a:xfrm>
            <a:off x="0" y="0"/>
            <a:ext cx="3048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2">
            <a:extLst>
              <a:ext uri="{FF2B5EF4-FFF2-40B4-BE49-F238E27FC236}">
                <a16:creationId xmlns:a16="http://schemas.microsoft.com/office/drawing/2014/main" id="{F3120E88-49FE-1945-6AE8-C24EE0F10409}"/>
              </a:ext>
            </a:extLst>
          </p:cNvPr>
          <p:cNvSpPr>
            <a:spLocks noGrp="1"/>
          </p:cNvSpPr>
          <p:nvPr>
            <p:ph type="body" sz="quarter" idx="16" hasCustomPrompt="1"/>
          </p:nvPr>
        </p:nvSpPr>
        <p:spPr>
          <a:xfrm>
            <a:off x="3500119" y="6311900"/>
            <a:ext cx="7560211" cy="282083"/>
          </a:xfrm>
        </p:spPr>
        <p:txBody>
          <a:bodyPr>
            <a:noAutofit/>
          </a:bodyPr>
          <a:lstStyle>
            <a:lvl1pPr>
              <a:defRPr sz="1400"/>
            </a:lvl1pPr>
            <a:lvl2pPr>
              <a:defRPr sz="1400"/>
            </a:lvl2pPr>
            <a:lvl3pPr>
              <a:defRPr sz="1400"/>
            </a:lvl3pPr>
            <a:lvl4pPr>
              <a:defRPr sz="1400"/>
            </a:lvl4pPr>
            <a:lvl5pPr>
              <a:defRPr sz="1400"/>
            </a:lvl5pPr>
          </a:lstStyle>
          <a:p>
            <a:pPr lvl="0"/>
            <a:r>
              <a:rPr lang="en-US"/>
              <a:t>Delete bullet and add credit or notation, if needed.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309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5B2D-33AC-42E3-902C-4D33955A1079}"/>
              </a:ext>
            </a:extLst>
          </p:cNvPr>
          <p:cNvSpPr>
            <a:spLocks noGrp="1"/>
          </p:cNvSpPr>
          <p:nvPr>
            <p:ph type="title" hasCustomPrompt="1"/>
          </p:nvPr>
        </p:nvSpPr>
        <p:spPr>
          <a:xfrm>
            <a:off x="3412896" y="1455313"/>
            <a:ext cx="7235307" cy="1622738"/>
          </a:xfrm>
        </p:spPr>
        <p:txBody>
          <a:bodyPr>
            <a:normAutofit/>
          </a:bodyPr>
          <a:lstStyle>
            <a:lvl1pPr>
              <a:defRPr sz="6000"/>
            </a:lvl1pPr>
          </a:lstStyle>
          <a:p>
            <a:r>
              <a:rPr lang="en-US"/>
              <a:t>Click to add “Thank you!” or “Questions?”</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p>
            <a:fld id="{0CE223AA-2154-4A64-A14F-9F7CC593C8F9}" type="slidenum">
              <a:rPr lang="en-US" smtClean="0"/>
              <a:t>‹#›</a:t>
            </a:fld>
            <a:endParaRPr lang="en-US"/>
          </a:p>
        </p:txBody>
      </p:sp>
      <p:pic>
        <p:nvPicPr>
          <p:cNvPr id="5" name="Picture 4" descr="Blue sky with white clouds&#10;&#10;Description automatically generated with medium confidence">
            <a:extLst>
              <a:ext uri="{FF2B5EF4-FFF2-40B4-BE49-F238E27FC236}">
                <a16:creationId xmlns:a16="http://schemas.microsoft.com/office/drawing/2014/main" id="{E0AABD5C-DB03-15DC-AC70-352F41D0EE6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2884868" cy="6858000"/>
          </a:xfrm>
          <a:prstGeom prst="rect">
            <a:avLst/>
          </a:prstGeom>
        </p:spPr>
      </p:pic>
      <p:sp>
        <p:nvSpPr>
          <p:cNvPr id="4" name="Text Placeholder 5">
            <a:extLst>
              <a:ext uri="{FF2B5EF4-FFF2-40B4-BE49-F238E27FC236}">
                <a16:creationId xmlns:a16="http://schemas.microsoft.com/office/drawing/2014/main" id="{AB698C6D-8EDD-2699-9324-2F6DCD7CD099}"/>
              </a:ext>
            </a:extLst>
          </p:cNvPr>
          <p:cNvSpPr>
            <a:spLocks noGrp="1"/>
          </p:cNvSpPr>
          <p:nvPr>
            <p:ph type="body" sz="quarter" idx="13" hasCustomPrompt="1"/>
          </p:nvPr>
        </p:nvSpPr>
        <p:spPr>
          <a:xfrm>
            <a:off x="3412896" y="3205301"/>
            <a:ext cx="3387149" cy="2989437"/>
          </a:xfrm>
        </p:spPr>
        <p:txBody>
          <a:bodyPr/>
          <a:lstStyle>
            <a:lvl1pPr>
              <a:defRPr b="1"/>
            </a:lvl1pPr>
          </a:lstStyle>
          <a:p>
            <a:pPr lvl="0"/>
            <a:r>
              <a:rPr lang="en-US"/>
              <a:t>Delete bullet and add contact information.</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0F012E6-FA75-88F3-F964-7CA259F58E6A}"/>
              </a:ext>
            </a:extLst>
          </p:cNvPr>
          <p:cNvSpPr>
            <a:spLocks noGrp="1"/>
          </p:cNvSpPr>
          <p:nvPr>
            <p:ph type="body" sz="quarter" idx="14" hasCustomPrompt="1"/>
          </p:nvPr>
        </p:nvSpPr>
        <p:spPr>
          <a:xfrm>
            <a:off x="7261054" y="3205301"/>
            <a:ext cx="3387149" cy="2989437"/>
          </a:xfrm>
        </p:spPr>
        <p:txBody>
          <a:bodyPr/>
          <a:lstStyle>
            <a:lvl1pPr>
              <a:defRPr b="1"/>
            </a:lvl1pPr>
          </a:lstStyle>
          <a:p>
            <a:pPr lvl="0"/>
            <a:r>
              <a:rPr lang="en-US"/>
              <a:t>Delete bullet and add contact information.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355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D9C08-830B-BFE8-2C67-7BCCE0C6974A}"/>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en-US"/>
              <a:t>Go to </a:t>
            </a:r>
            <a:r>
              <a:rPr lang="en-US" b="1"/>
              <a:t>Home &gt; New Slide  </a:t>
            </a:r>
            <a:br>
              <a:rPr lang="en-US" b="1"/>
            </a:br>
            <a:r>
              <a:rPr lang="en-US"/>
              <a:t>to see available layouts</a:t>
            </a:r>
          </a:p>
        </p:txBody>
      </p:sp>
      <p:sp>
        <p:nvSpPr>
          <p:cNvPr id="3" name="Subtitle 2">
            <a:extLst>
              <a:ext uri="{FF2B5EF4-FFF2-40B4-BE49-F238E27FC236}">
                <a16:creationId xmlns:a16="http://schemas.microsoft.com/office/drawing/2014/main" id="{C63281A6-AF47-8F59-17CE-6561C28FA95C}"/>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Use only </a:t>
            </a:r>
            <a:r>
              <a:rPr lang="en-US" err="1"/>
              <a:t>Univers</a:t>
            </a:r>
            <a:r>
              <a:rPr lang="en-US"/>
              <a:t> Condensed!</a:t>
            </a:r>
          </a:p>
        </p:txBody>
      </p:sp>
      <p:sp>
        <p:nvSpPr>
          <p:cNvPr id="4" name="Date Placeholder 3">
            <a:extLst>
              <a:ext uri="{FF2B5EF4-FFF2-40B4-BE49-F238E27FC236}">
                <a16:creationId xmlns:a16="http://schemas.microsoft.com/office/drawing/2014/main" id="{B6E11E09-35A1-3AD7-AD8E-06D49E6348AA}"/>
              </a:ext>
            </a:extLst>
          </p:cNvPr>
          <p:cNvSpPr>
            <a:spLocks noGrp="1"/>
          </p:cNvSpPr>
          <p:nvPr>
            <p:ph type="dt" sz="half" idx="10"/>
          </p:nvPr>
        </p:nvSpPr>
        <p:spPr>
          <a:xfrm>
            <a:off x="838200" y="6356350"/>
            <a:ext cx="2743200" cy="365125"/>
          </a:xfrm>
          <a:prstGeom prst="rect">
            <a:avLst/>
          </a:prstGeom>
        </p:spPr>
        <p:txBody>
          <a:bodyPr/>
          <a:lstStyle/>
          <a:p>
            <a:fld id="{7DA8819D-F857-4292-AA4B-8DD6A2F9D3AD}" type="datetime1">
              <a:rPr lang="en-US" smtClean="0"/>
              <a:t>8/29/2024</a:t>
            </a:fld>
            <a:endParaRPr lang="en-US"/>
          </a:p>
        </p:txBody>
      </p:sp>
      <p:sp>
        <p:nvSpPr>
          <p:cNvPr id="5" name="Footer Placeholder 4">
            <a:extLst>
              <a:ext uri="{FF2B5EF4-FFF2-40B4-BE49-F238E27FC236}">
                <a16:creationId xmlns:a16="http://schemas.microsoft.com/office/drawing/2014/main" id="{22B2B00D-50BA-6164-6660-0870D0E69C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ABB48C-1D26-B6CD-E245-F8CEA747EB7A}"/>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1852830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3AD3-98AA-30D8-0539-E2D0777B10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237935-33CA-7FC9-ED8C-F5F18E39B56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9AB50-7B24-C47C-C631-93E8FAF504DE}"/>
              </a:ext>
            </a:extLst>
          </p:cNvPr>
          <p:cNvSpPr>
            <a:spLocks noGrp="1"/>
          </p:cNvSpPr>
          <p:nvPr>
            <p:ph type="dt" sz="half" idx="10"/>
          </p:nvPr>
        </p:nvSpPr>
        <p:spPr>
          <a:xfrm>
            <a:off x="838200" y="6356350"/>
            <a:ext cx="2743200" cy="365125"/>
          </a:xfrm>
          <a:prstGeom prst="rect">
            <a:avLst/>
          </a:prstGeom>
        </p:spPr>
        <p:txBody>
          <a:bodyPr/>
          <a:lstStyle/>
          <a:p>
            <a:fld id="{A22253AB-E9CF-467C-B315-1B7052ED9B85}" type="datetime1">
              <a:rPr lang="en-US" smtClean="0"/>
              <a:t>8/29/2024</a:t>
            </a:fld>
            <a:endParaRPr lang="en-US"/>
          </a:p>
        </p:txBody>
      </p:sp>
      <p:sp>
        <p:nvSpPr>
          <p:cNvPr id="5" name="Footer Placeholder 4">
            <a:extLst>
              <a:ext uri="{FF2B5EF4-FFF2-40B4-BE49-F238E27FC236}">
                <a16:creationId xmlns:a16="http://schemas.microsoft.com/office/drawing/2014/main" id="{7C4AC9A7-7C6C-D6E8-2FC0-64C3194155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C365CA-751A-BEF3-1941-1F8E9AD46514}"/>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2235156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FF0B-CC29-8558-C301-57A35C7BB1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11E877-D795-B0EE-9D4D-BC7E0F0BD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83975A-4A88-88B7-C8C4-4CA492C1848F}"/>
              </a:ext>
            </a:extLst>
          </p:cNvPr>
          <p:cNvSpPr>
            <a:spLocks noGrp="1"/>
          </p:cNvSpPr>
          <p:nvPr>
            <p:ph type="dt" sz="half" idx="10"/>
          </p:nvPr>
        </p:nvSpPr>
        <p:spPr>
          <a:xfrm>
            <a:off x="838200" y="6356350"/>
            <a:ext cx="2743200" cy="365125"/>
          </a:xfrm>
          <a:prstGeom prst="rect">
            <a:avLst/>
          </a:prstGeom>
        </p:spPr>
        <p:txBody>
          <a:bodyPr/>
          <a:lstStyle/>
          <a:p>
            <a:fld id="{E263CE4B-4434-4550-9E5B-DB51B6D72DD1}" type="datetime1">
              <a:rPr lang="en-US" smtClean="0"/>
              <a:t>8/29/2024</a:t>
            </a:fld>
            <a:endParaRPr lang="en-US"/>
          </a:p>
        </p:txBody>
      </p:sp>
      <p:sp>
        <p:nvSpPr>
          <p:cNvPr id="5" name="Footer Placeholder 4">
            <a:extLst>
              <a:ext uri="{FF2B5EF4-FFF2-40B4-BE49-F238E27FC236}">
                <a16:creationId xmlns:a16="http://schemas.microsoft.com/office/drawing/2014/main" id="{71E3DEAA-4349-7C20-5B3E-80E8260324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037C8-0B94-589B-028D-25F3271B41BC}"/>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2822994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0E4D-AFD3-0717-30DD-8CCCB9E4B2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9A970E-A2D5-35D7-3500-F16ADDE234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5E79DC-67C4-9194-2BD1-174E3154A0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C10D5D-85BC-83CD-B024-8FC6D3F71ED8}"/>
              </a:ext>
            </a:extLst>
          </p:cNvPr>
          <p:cNvSpPr>
            <a:spLocks noGrp="1"/>
          </p:cNvSpPr>
          <p:nvPr>
            <p:ph type="dt" sz="half" idx="10"/>
          </p:nvPr>
        </p:nvSpPr>
        <p:spPr>
          <a:xfrm>
            <a:off x="838200" y="6356350"/>
            <a:ext cx="2743200" cy="365125"/>
          </a:xfrm>
          <a:prstGeom prst="rect">
            <a:avLst/>
          </a:prstGeom>
        </p:spPr>
        <p:txBody>
          <a:bodyPr/>
          <a:lstStyle/>
          <a:p>
            <a:fld id="{13309262-12F9-4C8F-B5D1-073A72C4C615}" type="datetime1">
              <a:rPr lang="en-US" smtClean="0"/>
              <a:t>8/29/2024</a:t>
            </a:fld>
            <a:endParaRPr lang="en-US"/>
          </a:p>
        </p:txBody>
      </p:sp>
      <p:sp>
        <p:nvSpPr>
          <p:cNvPr id="6" name="Footer Placeholder 5">
            <a:extLst>
              <a:ext uri="{FF2B5EF4-FFF2-40B4-BE49-F238E27FC236}">
                <a16:creationId xmlns:a16="http://schemas.microsoft.com/office/drawing/2014/main" id="{75BBBA76-F51F-2D07-F2AB-AB2865C70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A78E8-BA78-0422-6FA2-19E4B70E1BE8}"/>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2746445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1B0B-9765-2E34-ACA5-63A355A167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522B33C-2989-9935-B750-B912F7FC83B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7DBAC-8489-0E63-C3DC-5C00B6BBD9B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6A535E-2D51-A03C-2CF1-096AF520BF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0A63F2-4C28-137A-E3EC-D9A68EAE465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F924EC-8557-D8BE-15A8-4764E2FF9F7B}"/>
              </a:ext>
            </a:extLst>
          </p:cNvPr>
          <p:cNvSpPr>
            <a:spLocks noGrp="1"/>
          </p:cNvSpPr>
          <p:nvPr>
            <p:ph type="dt" sz="half" idx="10"/>
          </p:nvPr>
        </p:nvSpPr>
        <p:spPr>
          <a:xfrm>
            <a:off x="838200" y="6356350"/>
            <a:ext cx="2743200" cy="365125"/>
          </a:xfrm>
          <a:prstGeom prst="rect">
            <a:avLst/>
          </a:prstGeom>
        </p:spPr>
        <p:txBody>
          <a:bodyPr/>
          <a:lstStyle/>
          <a:p>
            <a:fld id="{F0228A93-0EA4-4DAD-8B69-E46A51B9CA78}" type="datetime1">
              <a:rPr lang="en-US" smtClean="0"/>
              <a:t>8/29/2024</a:t>
            </a:fld>
            <a:endParaRPr lang="en-US"/>
          </a:p>
        </p:txBody>
      </p:sp>
      <p:sp>
        <p:nvSpPr>
          <p:cNvPr id="8" name="Footer Placeholder 7">
            <a:extLst>
              <a:ext uri="{FF2B5EF4-FFF2-40B4-BE49-F238E27FC236}">
                <a16:creationId xmlns:a16="http://schemas.microsoft.com/office/drawing/2014/main" id="{20D23AC5-1C10-2DEA-75CE-93D5A6253F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1B1315E-05F8-EFE8-569B-43407B9677A0}"/>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3455108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F4BF-0F9A-D45F-4346-B9C3C2E8DB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8E2C186-E585-4BE3-AD9A-682E76B187BD}"/>
              </a:ext>
            </a:extLst>
          </p:cNvPr>
          <p:cNvSpPr>
            <a:spLocks noGrp="1"/>
          </p:cNvSpPr>
          <p:nvPr>
            <p:ph type="dt" sz="half" idx="10"/>
          </p:nvPr>
        </p:nvSpPr>
        <p:spPr>
          <a:xfrm>
            <a:off x="838200" y="6356350"/>
            <a:ext cx="2743200" cy="365125"/>
          </a:xfrm>
          <a:prstGeom prst="rect">
            <a:avLst/>
          </a:prstGeom>
        </p:spPr>
        <p:txBody>
          <a:bodyPr/>
          <a:lstStyle/>
          <a:p>
            <a:fld id="{79327288-DEB1-4FD4-9EE3-642E37B975DB}" type="datetime1">
              <a:rPr lang="en-US" smtClean="0"/>
              <a:t>8/29/2024</a:t>
            </a:fld>
            <a:endParaRPr lang="en-US"/>
          </a:p>
        </p:txBody>
      </p:sp>
      <p:sp>
        <p:nvSpPr>
          <p:cNvPr id="4" name="Footer Placeholder 3">
            <a:extLst>
              <a:ext uri="{FF2B5EF4-FFF2-40B4-BE49-F238E27FC236}">
                <a16:creationId xmlns:a16="http://schemas.microsoft.com/office/drawing/2014/main" id="{AF0CF7BC-4EB7-044D-EE88-A4836A33B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031C7B-21C7-2EC0-7F33-F8B6C0A9B185}"/>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179481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cloud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6464214-3421-A804-A45C-4CE01D6E0D3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83304" cy="6864824"/>
          </a:xfrm>
          <a:prstGeom prst="rect">
            <a:avLst/>
          </a:prstGeom>
        </p:spPr>
      </p:pic>
      <p:sp>
        <p:nvSpPr>
          <p:cNvPr id="7" name="Rectangle 6">
            <a:extLst>
              <a:ext uri="{FF2B5EF4-FFF2-40B4-BE49-F238E27FC236}">
                <a16:creationId xmlns:a16="http://schemas.microsoft.com/office/drawing/2014/main" id="{7262C195-DDE4-4B6E-9EAC-5304B8BD31CA}"/>
              </a:ext>
            </a:extLst>
          </p:cNvPr>
          <p:cNvSpPr/>
          <p:nvPr userDrawn="1"/>
        </p:nvSpPr>
        <p:spPr>
          <a:xfrm>
            <a:off x="0" y="2185260"/>
            <a:ext cx="12192000" cy="3765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61BD-79C6-5DB8-7DE7-36FD8B378DAD}"/>
              </a:ext>
            </a:extLst>
          </p:cNvPr>
          <p:cNvSpPr>
            <a:spLocks noGrp="1"/>
          </p:cNvSpPr>
          <p:nvPr>
            <p:ph type="ctrTitle" hasCustomPrompt="1"/>
          </p:nvPr>
        </p:nvSpPr>
        <p:spPr>
          <a:xfrm>
            <a:off x="2456597" y="2410808"/>
            <a:ext cx="9113110" cy="1942828"/>
          </a:xfrm>
        </p:spPr>
        <p:txBody>
          <a:bodyPr anchor="b"/>
          <a:lstStyle>
            <a:lvl1pPr algn="l">
              <a:defRPr sz="6000">
                <a:solidFill>
                  <a:schemeClr val="bg1"/>
                </a:solidFill>
              </a:defRPr>
            </a:lvl1pPr>
          </a:lstStyle>
          <a:p>
            <a:r>
              <a:rPr lang="en-US"/>
              <a:t>Write a Short Title Here, No More than Two Lines</a:t>
            </a:r>
          </a:p>
        </p:txBody>
      </p:sp>
      <p:sp>
        <p:nvSpPr>
          <p:cNvPr id="3" name="Subtitle 2">
            <a:extLst>
              <a:ext uri="{FF2B5EF4-FFF2-40B4-BE49-F238E27FC236}">
                <a16:creationId xmlns:a16="http://schemas.microsoft.com/office/drawing/2014/main" id="{00F239A6-C54C-55DA-B208-656349F0124F}"/>
              </a:ext>
            </a:extLst>
          </p:cNvPr>
          <p:cNvSpPr>
            <a:spLocks noGrp="1"/>
          </p:cNvSpPr>
          <p:nvPr>
            <p:ph type="subTitle" idx="1" hasCustomPrompt="1"/>
          </p:nvPr>
        </p:nvSpPr>
        <p:spPr>
          <a:xfrm>
            <a:off x="2456595" y="4238325"/>
            <a:ext cx="9113111" cy="436817"/>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Put Subtitle Here</a:t>
            </a:r>
          </a:p>
        </p:txBody>
      </p:sp>
      <p:pic>
        <p:nvPicPr>
          <p:cNvPr id="6" name="Picture 5" descr="Logo, company name&#10;&#10;Description automatically generated">
            <a:extLst>
              <a:ext uri="{FF2B5EF4-FFF2-40B4-BE49-F238E27FC236}">
                <a16:creationId xmlns:a16="http://schemas.microsoft.com/office/drawing/2014/main" id="{9BB60AD3-58FF-3D16-A65F-7C1A8DE22CE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2293" y="2437577"/>
            <a:ext cx="1714941" cy="1755146"/>
          </a:xfrm>
          <a:prstGeom prst="rect">
            <a:avLst/>
          </a:prstGeom>
        </p:spPr>
      </p:pic>
      <p:sp>
        <p:nvSpPr>
          <p:cNvPr id="5" name="Text Placeholder 9">
            <a:extLst>
              <a:ext uri="{FF2B5EF4-FFF2-40B4-BE49-F238E27FC236}">
                <a16:creationId xmlns:a16="http://schemas.microsoft.com/office/drawing/2014/main" id="{4B56560F-9251-9ED1-580D-25450B103CE9}"/>
              </a:ext>
            </a:extLst>
          </p:cNvPr>
          <p:cNvSpPr>
            <a:spLocks noGrp="1"/>
          </p:cNvSpPr>
          <p:nvPr>
            <p:ph type="body" sz="quarter" idx="10" hasCustomPrompt="1"/>
          </p:nvPr>
        </p:nvSpPr>
        <p:spPr>
          <a:xfrm>
            <a:off x="2487709" y="4938584"/>
            <a:ext cx="9113110" cy="486822"/>
          </a:xfrm>
        </p:spPr>
        <p:txBody>
          <a:bodyPr>
            <a:noAutofit/>
          </a:bodyPr>
          <a:lstStyle>
            <a:lvl1pPr marL="0" indent="0">
              <a:buNone/>
              <a:defRPr sz="2200">
                <a:ln>
                  <a:noFill/>
                </a:ln>
                <a:solidFill>
                  <a:schemeClr val="bg1"/>
                </a:solidFill>
              </a:defRPr>
            </a:lvl1pPr>
          </a:lstStyle>
          <a:p>
            <a:r>
              <a:rPr lang="en-US" sz="2800">
                <a:solidFill>
                  <a:schemeClr val="bg1"/>
                </a:solidFill>
              </a:rPr>
              <a:t>If needed, presenters’ names or date can go here. Otherwise, leave blank. </a:t>
            </a:r>
          </a:p>
        </p:txBody>
      </p:sp>
      <p:pic>
        <p:nvPicPr>
          <p:cNvPr id="8" name="Picture 7" descr="Text&#10;&#10;Description automatically generated">
            <a:extLst>
              <a:ext uri="{FF2B5EF4-FFF2-40B4-BE49-F238E27FC236}">
                <a16:creationId xmlns:a16="http://schemas.microsoft.com/office/drawing/2014/main" id="{D42B8486-05A9-58A4-CD5B-7A75178C893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648967" y="6404699"/>
            <a:ext cx="2338293" cy="332557"/>
          </a:xfrm>
          <a:prstGeom prst="rect">
            <a:avLst/>
          </a:prstGeom>
        </p:spPr>
      </p:pic>
      <p:pic>
        <p:nvPicPr>
          <p:cNvPr id="10" name="Picture 9" descr="A white letters on a black background&#10;&#10;Description automatically generated">
            <a:extLst>
              <a:ext uri="{FF2B5EF4-FFF2-40B4-BE49-F238E27FC236}">
                <a16:creationId xmlns:a16="http://schemas.microsoft.com/office/drawing/2014/main" id="{88468D54-170A-CF43-22FB-87FF9E0D719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18162" y="4827461"/>
            <a:ext cx="1719072" cy="435575"/>
          </a:xfrm>
          <a:prstGeom prst="rect">
            <a:avLst/>
          </a:prstGeom>
        </p:spPr>
      </p:pic>
      <p:pic>
        <p:nvPicPr>
          <p:cNvPr id="17" name="Picture 16" descr="Blue and green text on a black background&#10;&#10;Description automatically generated">
            <a:extLst>
              <a:ext uri="{FF2B5EF4-FFF2-40B4-BE49-F238E27FC236}">
                <a16:creationId xmlns:a16="http://schemas.microsoft.com/office/drawing/2014/main" id="{24918BCA-E1F4-94CA-3195-4BF1E21D915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108089" y="6367525"/>
            <a:ext cx="1828800" cy="335692"/>
          </a:xfrm>
          <a:prstGeom prst="rect">
            <a:avLst/>
          </a:prstGeom>
        </p:spPr>
      </p:pic>
      <p:sp>
        <p:nvSpPr>
          <p:cNvPr id="4" name="Text Placeholder 4">
            <a:extLst>
              <a:ext uri="{FF2B5EF4-FFF2-40B4-BE49-F238E27FC236}">
                <a16:creationId xmlns:a16="http://schemas.microsoft.com/office/drawing/2014/main" id="{321CBC1A-1C85-BEE6-2A8E-C851B6BFC2DF}"/>
              </a:ext>
            </a:extLst>
          </p:cNvPr>
          <p:cNvSpPr txBox="1">
            <a:spLocks/>
          </p:cNvSpPr>
          <p:nvPr userDrawn="1"/>
        </p:nvSpPr>
        <p:spPr>
          <a:xfrm>
            <a:off x="8957310" y="8858"/>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1904909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46B9E-6B25-8636-E494-1178337B9E41}"/>
              </a:ext>
            </a:extLst>
          </p:cNvPr>
          <p:cNvSpPr>
            <a:spLocks noGrp="1"/>
          </p:cNvSpPr>
          <p:nvPr>
            <p:ph type="dt" sz="half" idx="10"/>
          </p:nvPr>
        </p:nvSpPr>
        <p:spPr>
          <a:xfrm>
            <a:off x="838200" y="6356350"/>
            <a:ext cx="2743200" cy="365125"/>
          </a:xfrm>
          <a:prstGeom prst="rect">
            <a:avLst/>
          </a:prstGeom>
        </p:spPr>
        <p:txBody>
          <a:bodyPr/>
          <a:lstStyle/>
          <a:p>
            <a:fld id="{63056968-B909-4551-B7FD-72AE0D35E93F}" type="datetime1">
              <a:rPr lang="en-US" smtClean="0"/>
              <a:t>8/29/2024</a:t>
            </a:fld>
            <a:endParaRPr lang="en-US"/>
          </a:p>
        </p:txBody>
      </p:sp>
      <p:sp>
        <p:nvSpPr>
          <p:cNvPr id="3" name="Footer Placeholder 2">
            <a:extLst>
              <a:ext uri="{FF2B5EF4-FFF2-40B4-BE49-F238E27FC236}">
                <a16:creationId xmlns:a16="http://schemas.microsoft.com/office/drawing/2014/main" id="{EFF53D96-DC41-2658-8164-0AA4CB394F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FC1658-E2AC-CB63-A730-B10A024F1A53}"/>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4271089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A1AD4-805E-981C-E95F-317BECA1BF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52E800-7EDB-4C89-A32E-DA977D07EF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FE1ED-380F-64B4-1F23-4A24163B0C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FFF7-0212-D6EB-2914-826C8444ADE4}"/>
              </a:ext>
            </a:extLst>
          </p:cNvPr>
          <p:cNvSpPr>
            <a:spLocks noGrp="1"/>
          </p:cNvSpPr>
          <p:nvPr>
            <p:ph type="dt" sz="half" idx="10"/>
          </p:nvPr>
        </p:nvSpPr>
        <p:spPr>
          <a:xfrm>
            <a:off x="838200" y="6356350"/>
            <a:ext cx="2743200" cy="365125"/>
          </a:xfrm>
          <a:prstGeom prst="rect">
            <a:avLst/>
          </a:prstGeom>
        </p:spPr>
        <p:txBody>
          <a:bodyPr/>
          <a:lstStyle/>
          <a:p>
            <a:fld id="{71889999-D153-4738-B418-82D57DD257B8}" type="datetime1">
              <a:rPr lang="en-US" smtClean="0"/>
              <a:t>8/29/2024</a:t>
            </a:fld>
            <a:endParaRPr lang="en-US"/>
          </a:p>
        </p:txBody>
      </p:sp>
      <p:sp>
        <p:nvSpPr>
          <p:cNvPr id="6" name="Footer Placeholder 5">
            <a:extLst>
              <a:ext uri="{FF2B5EF4-FFF2-40B4-BE49-F238E27FC236}">
                <a16:creationId xmlns:a16="http://schemas.microsoft.com/office/drawing/2014/main" id="{83281AEA-D808-D539-3BF2-AEC46BDBDD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C34E78-B464-A77E-CD24-8DE1A81345F4}"/>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1296992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75F53-2C46-261C-F9E9-FE3C28A057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75AEE2-961E-A854-5394-1768DE2828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7BC6383-863E-5819-FAE2-504AE2FDBC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62E8F-F7BC-1408-BEEF-7CE7657A0C5B}"/>
              </a:ext>
            </a:extLst>
          </p:cNvPr>
          <p:cNvSpPr>
            <a:spLocks noGrp="1"/>
          </p:cNvSpPr>
          <p:nvPr>
            <p:ph type="dt" sz="half" idx="10"/>
          </p:nvPr>
        </p:nvSpPr>
        <p:spPr>
          <a:xfrm>
            <a:off x="838200" y="6356350"/>
            <a:ext cx="2743200" cy="365125"/>
          </a:xfrm>
          <a:prstGeom prst="rect">
            <a:avLst/>
          </a:prstGeom>
        </p:spPr>
        <p:txBody>
          <a:bodyPr/>
          <a:lstStyle/>
          <a:p>
            <a:fld id="{57ADB30E-9444-442F-8B80-5CA48C9E12B1}" type="datetime1">
              <a:rPr lang="en-US" smtClean="0"/>
              <a:t>8/29/2024</a:t>
            </a:fld>
            <a:endParaRPr lang="en-US"/>
          </a:p>
        </p:txBody>
      </p:sp>
      <p:sp>
        <p:nvSpPr>
          <p:cNvPr id="6" name="Footer Placeholder 5">
            <a:extLst>
              <a:ext uri="{FF2B5EF4-FFF2-40B4-BE49-F238E27FC236}">
                <a16:creationId xmlns:a16="http://schemas.microsoft.com/office/drawing/2014/main" id="{1B691265-D700-CC52-50C5-8364E1F0C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5C5BD-B580-91A2-AAD9-595180ADD559}"/>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446586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3A01-D464-E8B8-9D51-B7BB5A292F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14BE68-D7DB-41F8-07BD-1C4023951AC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CC652-8B58-8DD9-5F4E-4625EB72327B}"/>
              </a:ext>
            </a:extLst>
          </p:cNvPr>
          <p:cNvSpPr>
            <a:spLocks noGrp="1"/>
          </p:cNvSpPr>
          <p:nvPr>
            <p:ph type="dt" sz="half" idx="10"/>
          </p:nvPr>
        </p:nvSpPr>
        <p:spPr>
          <a:xfrm>
            <a:off x="838200" y="6356350"/>
            <a:ext cx="2743200" cy="365125"/>
          </a:xfrm>
          <a:prstGeom prst="rect">
            <a:avLst/>
          </a:prstGeom>
        </p:spPr>
        <p:txBody>
          <a:bodyPr/>
          <a:lstStyle/>
          <a:p>
            <a:fld id="{D217E902-5FE2-4504-8924-98773922ADDB}" type="datetime1">
              <a:rPr lang="en-US" smtClean="0"/>
              <a:t>8/29/2024</a:t>
            </a:fld>
            <a:endParaRPr lang="en-US"/>
          </a:p>
        </p:txBody>
      </p:sp>
      <p:sp>
        <p:nvSpPr>
          <p:cNvPr id="5" name="Footer Placeholder 4">
            <a:extLst>
              <a:ext uri="{FF2B5EF4-FFF2-40B4-BE49-F238E27FC236}">
                <a16:creationId xmlns:a16="http://schemas.microsoft.com/office/drawing/2014/main" id="{25138803-5339-A026-7199-637B38361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975BF9-7B96-8368-DB86-5AF5283648C3}"/>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1952354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C1DE2-058C-823C-F7F6-AE1EC1D5F43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FC64C6-008F-F7C1-5E03-B6674206E1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EE0F1-19AE-6FD9-1872-779C825BFC11}"/>
              </a:ext>
            </a:extLst>
          </p:cNvPr>
          <p:cNvSpPr>
            <a:spLocks noGrp="1"/>
          </p:cNvSpPr>
          <p:nvPr>
            <p:ph type="dt" sz="half" idx="10"/>
          </p:nvPr>
        </p:nvSpPr>
        <p:spPr>
          <a:xfrm>
            <a:off x="838200" y="6356350"/>
            <a:ext cx="2743200" cy="365125"/>
          </a:xfrm>
          <a:prstGeom prst="rect">
            <a:avLst/>
          </a:prstGeom>
        </p:spPr>
        <p:txBody>
          <a:bodyPr/>
          <a:lstStyle/>
          <a:p>
            <a:fld id="{9A8DE226-A5FA-4035-85B0-925C54D3263B}" type="datetime1">
              <a:rPr lang="en-US" smtClean="0"/>
              <a:t>8/29/2024</a:t>
            </a:fld>
            <a:endParaRPr lang="en-US"/>
          </a:p>
        </p:txBody>
      </p:sp>
      <p:sp>
        <p:nvSpPr>
          <p:cNvPr id="5" name="Footer Placeholder 4">
            <a:extLst>
              <a:ext uri="{FF2B5EF4-FFF2-40B4-BE49-F238E27FC236}">
                <a16:creationId xmlns:a16="http://schemas.microsoft.com/office/drawing/2014/main" id="{8DBED146-BE9E-13D9-C00A-98B1B10078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5543A-0AA5-845A-9528-F7AF4EA0ADB9}"/>
              </a:ext>
            </a:extLst>
          </p:cNvPr>
          <p:cNvSpPr>
            <a:spLocks noGrp="1"/>
          </p:cNvSpPr>
          <p:nvPr>
            <p:ph type="sldNum" sz="quarter" idx="12"/>
          </p:nvPr>
        </p:nvSpPr>
        <p:spPr>
          <a:xfrm>
            <a:off x="8610600" y="6356350"/>
            <a:ext cx="2743200" cy="365125"/>
          </a:xfrm>
          <a:prstGeom prst="rect">
            <a:avLst/>
          </a:prstGeom>
        </p:spPr>
        <p:txBody>
          <a:bodyPr/>
          <a:lstStyle/>
          <a:p>
            <a:fld id="{A3E75C96-3456-440C-B179-A921CD5ED6A4}" type="slidenum">
              <a:rPr lang="en-US" smtClean="0"/>
              <a:t>‹#›</a:t>
            </a:fld>
            <a:endParaRPr lang="en-US"/>
          </a:p>
        </p:txBody>
      </p:sp>
    </p:spTree>
    <p:extLst>
      <p:ext uri="{BB962C8B-B14F-4D97-AF65-F5344CB8AC3E}">
        <p14:creationId xmlns:p14="http://schemas.microsoft.com/office/powerpoint/2010/main" val="249131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buildings">
    <p:spTree>
      <p:nvGrpSpPr>
        <p:cNvPr id="1" name=""/>
        <p:cNvGrpSpPr/>
        <p:nvPr/>
      </p:nvGrpSpPr>
      <p:grpSpPr>
        <a:xfrm>
          <a:off x="0" y="0"/>
          <a:ext cx="0" cy="0"/>
          <a:chOff x="0" y="0"/>
          <a:chExt cx="0" cy="0"/>
        </a:xfrm>
      </p:grpSpPr>
      <p:pic>
        <p:nvPicPr>
          <p:cNvPr id="16" name="Picture 15" descr="A picture containing building, outdoor, stone, curb&#10;&#10;Description automatically generated">
            <a:extLst>
              <a:ext uri="{FF2B5EF4-FFF2-40B4-BE49-F238E27FC236}">
                <a16:creationId xmlns:a16="http://schemas.microsoft.com/office/drawing/2014/main" id="{F6464214-3421-A804-A45C-4CE01D6E0D3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3304" cy="6864824"/>
          </a:xfrm>
          <a:prstGeom prst="rect">
            <a:avLst/>
          </a:prstGeom>
        </p:spPr>
      </p:pic>
      <p:sp>
        <p:nvSpPr>
          <p:cNvPr id="7" name="Rectangle 6">
            <a:extLst>
              <a:ext uri="{FF2B5EF4-FFF2-40B4-BE49-F238E27FC236}">
                <a16:creationId xmlns:a16="http://schemas.microsoft.com/office/drawing/2014/main" id="{7262C195-DDE4-4B6E-9EAC-5304B8BD31CA}"/>
              </a:ext>
            </a:extLst>
          </p:cNvPr>
          <p:cNvSpPr/>
          <p:nvPr userDrawn="1"/>
        </p:nvSpPr>
        <p:spPr>
          <a:xfrm>
            <a:off x="0" y="2185260"/>
            <a:ext cx="12192000" cy="36696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company name&#10;&#10;Description automatically generated">
            <a:extLst>
              <a:ext uri="{FF2B5EF4-FFF2-40B4-BE49-F238E27FC236}">
                <a16:creationId xmlns:a16="http://schemas.microsoft.com/office/drawing/2014/main" id="{7B6A8A45-13B3-A2D3-1F39-9A37AFB8456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2293" y="2437577"/>
            <a:ext cx="1714941" cy="1755146"/>
          </a:xfrm>
          <a:prstGeom prst="rect">
            <a:avLst/>
          </a:prstGeom>
        </p:spPr>
      </p:pic>
      <p:sp>
        <p:nvSpPr>
          <p:cNvPr id="20" name="Title 1">
            <a:extLst>
              <a:ext uri="{FF2B5EF4-FFF2-40B4-BE49-F238E27FC236}">
                <a16:creationId xmlns:a16="http://schemas.microsoft.com/office/drawing/2014/main" id="{7EB63A50-89D1-7CA1-993C-9A4DB743C7FB}"/>
              </a:ext>
            </a:extLst>
          </p:cNvPr>
          <p:cNvSpPr>
            <a:spLocks noGrp="1"/>
          </p:cNvSpPr>
          <p:nvPr>
            <p:ph type="ctrTitle" hasCustomPrompt="1"/>
          </p:nvPr>
        </p:nvSpPr>
        <p:spPr>
          <a:xfrm>
            <a:off x="2456597" y="2410808"/>
            <a:ext cx="9113110" cy="1942828"/>
          </a:xfrm>
        </p:spPr>
        <p:txBody>
          <a:bodyPr anchor="b"/>
          <a:lstStyle>
            <a:lvl1pPr algn="l">
              <a:defRPr sz="6000">
                <a:solidFill>
                  <a:schemeClr val="bg1"/>
                </a:solidFill>
              </a:defRPr>
            </a:lvl1pPr>
          </a:lstStyle>
          <a:p>
            <a:r>
              <a:rPr lang="en-US"/>
              <a:t>Write a Short Title Here, No More than Two Lines</a:t>
            </a:r>
          </a:p>
        </p:txBody>
      </p:sp>
      <p:sp>
        <p:nvSpPr>
          <p:cNvPr id="21" name="Subtitle 2">
            <a:extLst>
              <a:ext uri="{FF2B5EF4-FFF2-40B4-BE49-F238E27FC236}">
                <a16:creationId xmlns:a16="http://schemas.microsoft.com/office/drawing/2014/main" id="{3342380C-075D-0F51-6DC5-5B738A89A790}"/>
              </a:ext>
            </a:extLst>
          </p:cNvPr>
          <p:cNvSpPr>
            <a:spLocks noGrp="1"/>
          </p:cNvSpPr>
          <p:nvPr>
            <p:ph type="subTitle" idx="1" hasCustomPrompt="1"/>
          </p:nvPr>
        </p:nvSpPr>
        <p:spPr>
          <a:xfrm>
            <a:off x="2456595" y="4238325"/>
            <a:ext cx="9113111" cy="436817"/>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Put Subtitle Here</a:t>
            </a:r>
          </a:p>
        </p:txBody>
      </p:sp>
      <p:sp>
        <p:nvSpPr>
          <p:cNvPr id="22" name="Text Placeholder 9">
            <a:extLst>
              <a:ext uri="{FF2B5EF4-FFF2-40B4-BE49-F238E27FC236}">
                <a16:creationId xmlns:a16="http://schemas.microsoft.com/office/drawing/2014/main" id="{216A00AA-178B-6DD9-A603-12B5C06A3895}"/>
              </a:ext>
            </a:extLst>
          </p:cNvPr>
          <p:cNvSpPr>
            <a:spLocks noGrp="1"/>
          </p:cNvSpPr>
          <p:nvPr>
            <p:ph type="body" sz="quarter" idx="10" hasCustomPrompt="1"/>
          </p:nvPr>
        </p:nvSpPr>
        <p:spPr>
          <a:xfrm>
            <a:off x="2487709" y="4938584"/>
            <a:ext cx="9113110" cy="486822"/>
          </a:xfrm>
        </p:spPr>
        <p:txBody>
          <a:bodyPr>
            <a:noAutofit/>
          </a:bodyPr>
          <a:lstStyle>
            <a:lvl1pPr marL="0" indent="0">
              <a:buNone/>
              <a:defRPr sz="2200">
                <a:ln>
                  <a:noFill/>
                </a:ln>
                <a:solidFill>
                  <a:schemeClr val="bg1"/>
                </a:solidFill>
              </a:defRPr>
            </a:lvl1pPr>
          </a:lstStyle>
          <a:p>
            <a:r>
              <a:rPr lang="en-US" sz="2800">
                <a:solidFill>
                  <a:schemeClr val="bg1"/>
                </a:solidFill>
              </a:rPr>
              <a:t>If needed, presenters’ names or date can go here. Otherwise, leave blank. </a:t>
            </a:r>
          </a:p>
        </p:txBody>
      </p:sp>
      <p:pic>
        <p:nvPicPr>
          <p:cNvPr id="23" name="Picture 22" descr="Text&#10;&#10;Description automatically generated">
            <a:extLst>
              <a:ext uri="{FF2B5EF4-FFF2-40B4-BE49-F238E27FC236}">
                <a16:creationId xmlns:a16="http://schemas.microsoft.com/office/drawing/2014/main" id="{8984AE60-8776-2F5E-F0A7-10DB93B0044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231413" y="6439837"/>
            <a:ext cx="2338293" cy="332557"/>
          </a:xfrm>
          <a:prstGeom prst="rect">
            <a:avLst/>
          </a:prstGeom>
        </p:spPr>
      </p:pic>
      <p:pic>
        <p:nvPicPr>
          <p:cNvPr id="5" name="Picture 4" descr="A white letters on a black background&#10;&#10;Description automatically generated">
            <a:extLst>
              <a:ext uri="{FF2B5EF4-FFF2-40B4-BE49-F238E27FC236}">
                <a16:creationId xmlns:a16="http://schemas.microsoft.com/office/drawing/2014/main" id="{084C4130-A9A8-CD9B-ABAF-3D1B934917A0}"/>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18162" y="4827461"/>
            <a:ext cx="1719072" cy="435575"/>
          </a:xfrm>
          <a:prstGeom prst="rect">
            <a:avLst/>
          </a:prstGeom>
        </p:spPr>
      </p:pic>
      <p:pic>
        <p:nvPicPr>
          <p:cNvPr id="6" name="Picture 5" descr="Blue and green text on a black background&#10;&#10;Description automatically generated">
            <a:extLst>
              <a:ext uri="{FF2B5EF4-FFF2-40B4-BE49-F238E27FC236}">
                <a16:creationId xmlns:a16="http://schemas.microsoft.com/office/drawing/2014/main" id="{D6DAB15F-66ED-9240-56C8-0FC38765CDE5}"/>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108089" y="6367525"/>
            <a:ext cx="1828800" cy="335692"/>
          </a:xfrm>
          <a:prstGeom prst="rect">
            <a:avLst/>
          </a:prstGeom>
        </p:spPr>
      </p:pic>
    </p:spTree>
    <p:extLst>
      <p:ext uri="{BB962C8B-B14F-4D97-AF65-F5344CB8AC3E}">
        <p14:creationId xmlns:p14="http://schemas.microsoft.com/office/powerpoint/2010/main" val="376748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5B2D-33AC-42E3-902C-4D33955A1079}"/>
              </a:ext>
            </a:extLst>
          </p:cNvPr>
          <p:cNvSpPr>
            <a:spLocks noGrp="1"/>
          </p:cNvSpPr>
          <p:nvPr>
            <p:ph type="title" hasCustomPrompt="1"/>
          </p:nvPr>
        </p:nvSpPr>
        <p:spPr>
          <a:xfrm>
            <a:off x="3348501" y="365125"/>
            <a:ext cx="7235307" cy="1325563"/>
          </a:xfrm>
        </p:spPr>
        <p:txBody>
          <a:bodyPr/>
          <a:lstStyle>
            <a:lvl1pPr>
              <a:defRPr/>
            </a:lvl1pPr>
          </a:lstStyle>
          <a:p>
            <a:r>
              <a:rPr lang="en-US"/>
              <a:t>Click to add “Agenda” or “Table of Contents”</a:t>
            </a:r>
          </a:p>
        </p:txBody>
      </p:sp>
      <p:sp>
        <p:nvSpPr>
          <p:cNvPr id="3" name="Content Placeholder 2">
            <a:extLst>
              <a:ext uri="{FF2B5EF4-FFF2-40B4-BE49-F238E27FC236}">
                <a16:creationId xmlns:a16="http://schemas.microsoft.com/office/drawing/2014/main" id="{90DCF733-15A8-9F99-F217-73106A8CE158}"/>
              </a:ext>
            </a:extLst>
          </p:cNvPr>
          <p:cNvSpPr>
            <a:spLocks noGrp="1"/>
          </p:cNvSpPr>
          <p:nvPr>
            <p:ph sz="half" idx="1" hasCustomPrompt="1"/>
          </p:nvPr>
        </p:nvSpPr>
        <p:spPr>
          <a:xfrm>
            <a:off x="3348501" y="1825625"/>
            <a:ext cx="7235308" cy="4351338"/>
          </a:xfrm>
        </p:spPr>
        <p:txBody>
          <a:bodyPr/>
          <a:lstStyle>
            <a:lvl1pPr marL="514350" indent="-514350">
              <a:buFont typeface="+mj-lt"/>
              <a:buAutoNum type="arabicPeriod"/>
              <a:defRPr>
                <a:solidFill>
                  <a:schemeClr val="tx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add your topic areas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p>
            <a:fld id="{0CE223AA-2154-4A64-A14F-9F7CC593C8F9}" type="slidenum">
              <a:rPr lang="en-US" smtClean="0"/>
              <a:t>‹#›</a:t>
            </a:fld>
            <a:endParaRPr lang="en-US"/>
          </a:p>
        </p:txBody>
      </p:sp>
      <p:pic>
        <p:nvPicPr>
          <p:cNvPr id="6" name="Picture 5">
            <a:extLst>
              <a:ext uri="{FF2B5EF4-FFF2-40B4-BE49-F238E27FC236}">
                <a16:creationId xmlns:a16="http://schemas.microsoft.com/office/drawing/2014/main" id="{9F333B98-DDF4-814C-999F-028B741FFD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73863" y="0"/>
            <a:ext cx="3168203" cy="6858000"/>
          </a:xfrm>
          <a:prstGeom prst="rect">
            <a:avLst/>
          </a:prstGeom>
        </p:spPr>
      </p:pic>
    </p:spTree>
    <p:extLst>
      <p:ext uri="{BB962C8B-B14F-4D97-AF65-F5344CB8AC3E}">
        <p14:creationId xmlns:p14="http://schemas.microsoft.com/office/powerpoint/2010/main" val="3397944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clou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5B2D-33AC-42E3-902C-4D33955A1079}"/>
              </a:ext>
            </a:extLst>
          </p:cNvPr>
          <p:cNvSpPr>
            <a:spLocks noGrp="1"/>
          </p:cNvSpPr>
          <p:nvPr>
            <p:ph type="title" hasCustomPrompt="1"/>
          </p:nvPr>
        </p:nvSpPr>
        <p:spPr>
          <a:xfrm>
            <a:off x="3412896" y="365125"/>
            <a:ext cx="7235307" cy="1325563"/>
          </a:xfrm>
        </p:spPr>
        <p:txBody>
          <a:bodyPr/>
          <a:lstStyle>
            <a:lvl1pPr>
              <a:defRPr/>
            </a:lvl1pPr>
          </a:lstStyle>
          <a:p>
            <a:r>
              <a:rPr lang="en-US"/>
              <a:t>Click to add “Agenda” or “Table of Contents”</a:t>
            </a:r>
          </a:p>
        </p:txBody>
      </p:sp>
      <p:sp>
        <p:nvSpPr>
          <p:cNvPr id="3" name="Content Placeholder 2">
            <a:extLst>
              <a:ext uri="{FF2B5EF4-FFF2-40B4-BE49-F238E27FC236}">
                <a16:creationId xmlns:a16="http://schemas.microsoft.com/office/drawing/2014/main" id="{90DCF733-15A8-9F99-F217-73106A8CE158}"/>
              </a:ext>
            </a:extLst>
          </p:cNvPr>
          <p:cNvSpPr>
            <a:spLocks noGrp="1"/>
          </p:cNvSpPr>
          <p:nvPr>
            <p:ph sz="half" idx="1" hasCustomPrompt="1"/>
          </p:nvPr>
        </p:nvSpPr>
        <p:spPr>
          <a:xfrm>
            <a:off x="3412896" y="1825625"/>
            <a:ext cx="7235308" cy="4351338"/>
          </a:xfrm>
        </p:spPr>
        <p:txBody>
          <a:bodyPr/>
          <a:lstStyle>
            <a:lvl1pPr marL="514350" indent="-514350">
              <a:buFont typeface="+mj-lt"/>
              <a:buAutoNum type="arabicPeriod"/>
              <a:defRPr>
                <a:solidFill>
                  <a:schemeClr val="tx1"/>
                </a:solidFill>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add your topic areas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p>
            <a:fld id="{0CE223AA-2154-4A64-A14F-9F7CC593C8F9}" type="slidenum">
              <a:rPr lang="en-US" smtClean="0"/>
              <a:t>‹#›</a:t>
            </a:fld>
            <a:endParaRPr lang="en-US"/>
          </a:p>
        </p:txBody>
      </p:sp>
      <p:pic>
        <p:nvPicPr>
          <p:cNvPr id="5" name="Picture 4" descr="Blue sky with white clouds&#10;&#10;Description automatically generated with medium confidence">
            <a:extLst>
              <a:ext uri="{FF2B5EF4-FFF2-40B4-BE49-F238E27FC236}">
                <a16:creationId xmlns:a16="http://schemas.microsoft.com/office/drawing/2014/main" id="{E0AABD5C-DB03-15DC-AC70-352F41D0EE6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2884868" cy="6858000"/>
          </a:xfrm>
          <a:prstGeom prst="rect">
            <a:avLst/>
          </a:prstGeom>
        </p:spPr>
      </p:pic>
    </p:spTree>
    <p:extLst>
      <p:ext uri="{BB962C8B-B14F-4D97-AF65-F5344CB8AC3E}">
        <p14:creationId xmlns:p14="http://schemas.microsoft.com/office/powerpoint/2010/main" val="2154685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15F14-4679-A8EA-87D9-F2A1A2F0A50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DA9A7E-4DD7-444B-F544-83C3A4BEADBA}"/>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sp>
        <p:nvSpPr>
          <p:cNvPr id="9" name="Picture Placeholder 8">
            <a:extLst>
              <a:ext uri="{FF2B5EF4-FFF2-40B4-BE49-F238E27FC236}">
                <a16:creationId xmlns:a16="http://schemas.microsoft.com/office/drawing/2014/main" id="{D5CB1A7D-1EC9-1386-220D-A633108E725E}"/>
              </a:ext>
            </a:extLst>
          </p:cNvPr>
          <p:cNvSpPr>
            <a:spLocks noGrp="1"/>
          </p:cNvSpPr>
          <p:nvPr>
            <p:ph type="pic" sz="quarter" idx="13" hasCustomPrompt="1"/>
          </p:nvPr>
        </p:nvSpPr>
        <p:spPr>
          <a:xfrm>
            <a:off x="1200341" y="1812040"/>
            <a:ext cx="2580089" cy="2582364"/>
          </a:xfrm>
          <a:prstGeom prst="ellipse">
            <a:avLst/>
          </a:prstGeom>
        </p:spPr>
        <p:txBody>
          <a:bodyPr/>
          <a:lstStyle>
            <a:lvl1pPr>
              <a:defRPr>
                <a:solidFill>
                  <a:schemeClr val="bg1"/>
                </a:solidFill>
              </a:defRPr>
            </a:lvl1pPr>
          </a:lstStyle>
          <a:p>
            <a:r>
              <a:rPr lang="en-US"/>
              <a:t>Click icon to add headshot</a:t>
            </a:r>
          </a:p>
        </p:txBody>
      </p:sp>
      <p:sp>
        <p:nvSpPr>
          <p:cNvPr id="5" name="Picture Placeholder 8">
            <a:extLst>
              <a:ext uri="{FF2B5EF4-FFF2-40B4-BE49-F238E27FC236}">
                <a16:creationId xmlns:a16="http://schemas.microsoft.com/office/drawing/2014/main" id="{661CB138-1650-6DEB-7D0E-3526140EE29B}"/>
              </a:ext>
            </a:extLst>
          </p:cNvPr>
          <p:cNvSpPr>
            <a:spLocks noGrp="1"/>
          </p:cNvSpPr>
          <p:nvPr>
            <p:ph type="pic" sz="quarter" idx="14" hasCustomPrompt="1"/>
          </p:nvPr>
        </p:nvSpPr>
        <p:spPr>
          <a:xfrm>
            <a:off x="4655820" y="1827241"/>
            <a:ext cx="2580089" cy="2582364"/>
          </a:xfrm>
          <a:prstGeom prst="ellipse">
            <a:avLst/>
          </a:prstGeom>
        </p:spPr>
        <p:txBody>
          <a:bodyPr/>
          <a:lstStyle>
            <a:lvl1pPr>
              <a:defRPr>
                <a:solidFill>
                  <a:schemeClr val="bg1"/>
                </a:solidFill>
              </a:defRPr>
            </a:lvl1pPr>
          </a:lstStyle>
          <a:p>
            <a:r>
              <a:rPr lang="en-US"/>
              <a:t>Click icon to add headshot</a:t>
            </a:r>
          </a:p>
        </p:txBody>
      </p:sp>
      <p:sp>
        <p:nvSpPr>
          <p:cNvPr id="8" name="Picture Placeholder 8">
            <a:extLst>
              <a:ext uri="{FF2B5EF4-FFF2-40B4-BE49-F238E27FC236}">
                <a16:creationId xmlns:a16="http://schemas.microsoft.com/office/drawing/2014/main" id="{6DC883C3-BC8B-305F-A06B-8C6639621C5F}"/>
              </a:ext>
            </a:extLst>
          </p:cNvPr>
          <p:cNvSpPr>
            <a:spLocks noGrp="1"/>
          </p:cNvSpPr>
          <p:nvPr>
            <p:ph type="pic" sz="quarter" idx="15" hasCustomPrompt="1"/>
          </p:nvPr>
        </p:nvSpPr>
        <p:spPr>
          <a:xfrm>
            <a:off x="8111299" y="1804265"/>
            <a:ext cx="2580089" cy="2582364"/>
          </a:xfrm>
          <a:prstGeom prst="ellipse">
            <a:avLst/>
          </a:prstGeom>
        </p:spPr>
        <p:txBody>
          <a:bodyPr/>
          <a:lstStyle>
            <a:lvl1pPr>
              <a:defRPr>
                <a:solidFill>
                  <a:schemeClr val="bg1"/>
                </a:solidFill>
              </a:defRPr>
            </a:lvl1pPr>
          </a:lstStyle>
          <a:p>
            <a:r>
              <a:rPr lang="en-US"/>
              <a:t>Click icon to add headshot</a:t>
            </a:r>
          </a:p>
        </p:txBody>
      </p:sp>
      <p:sp>
        <p:nvSpPr>
          <p:cNvPr id="13" name="Text Placeholder 12">
            <a:extLst>
              <a:ext uri="{FF2B5EF4-FFF2-40B4-BE49-F238E27FC236}">
                <a16:creationId xmlns:a16="http://schemas.microsoft.com/office/drawing/2014/main" id="{7D3B991C-C083-6AC8-7C80-8EBEF9CF1FE3}"/>
              </a:ext>
            </a:extLst>
          </p:cNvPr>
          <p:cNvSpPr>
            <a:spLocks noGrp="1"/>
          </p:cNvSpPr>
          <p:nvPr>
            <p:ph type="body" sz="quarter" idx="16" hasCustomPrompt="1"/>
          </p:nvPr>
        </p:nvSpPr>
        <p:spPr>
          <a:xfrm>
            <a:off x="633046" y="4591712"/>
            <a:ext cx="3652351" cy="430213"/>
          </a:xfrm>
        </p:spPr>
        <p:txBody>
          <a:bodyPr>
            <a:normAutofit/>
          </a:bodyPr>
          <a:lstStyle>
            <a:lvl1pPr marL="0" indent="0" algn="ctr">
              <a:buNone/>
              <a:defRPr sz="2400" b="1">
                <a:solidFill>
                  <a:schemeClr val="bg1"/>
                </a:solidFill>
              </a:defRPr>
            </a:lvl1pPr>
            <a:lvl2pPr algn="ctr">
              <a:defRPr/>
            </a:lvl2pPr>
            <a:lvl3pPr algn="ctr">
              <a:defRPr/>
            </a:lvl3pPr>
            <a:lvl4pPr algn="ctr">
              <a:defRPr/>
            </a:lvl4pPr>
            <a:lvl5pPr algn="ctr">
              <a:defRPr/>
            </a:lvl5pPr>
          </a:lstStyle>
          <a:p>
            <a:pPr lvl="0"/>
            <a:r>
              <a:rPr lang="en-US"/>
              <a:t>Speaker’s Name</a:t>
            </a:r>
          </a:p>
        </p:txBody>
      </p:sp>
      <p:sp>
        <p:nvSpPr>
          <p:cNvPr id="14" name="Text Placeholder 12">
            <a:extLst>
              <a:ext uri="{FF2B5EF4-FFF2-40B4-BE49-F238E27FC236}">
                <a16:creationId xmlns:a16="http://schemas.microsoft.com/office/drawing/2014/main" id="{57A2DE2F-6EFB-DA20-3513-62A299BA5680}"/>
              </a:ext>
            </a:extLst>
          </p:cNvPr>
          <p:cNvSpPr>
            <a:spLocks noGrp="1"/>
          </p:cNvSpPr>
          <p:nvPr>
            <p:ph type="body" sz="quarter" idx="17" hasCustomPrompt="1"/>
          </p:nvPr>
        </p:nvSpPr>
        <p:spPr>
          <a:xfrm>
            <a:off x="4119688" y="4579890"/>
            <a:ext cx="3652351" cy="430213"/>
          </a:xfrm>
        </p:spPr>
        <p:txBody>
          <a:bodyPr>
            <a:normAutofit/>
          </a:bodyPr>
          <a:lstStyle>
            <a:lvl1pPr marL="0" indent="0" algn="ctr">
              <a:buNone/>
              <a:defRPr sz="2400" b="1">
                <a:solidFill>
                  <a:schemeClr val="bg1"/>
                </a:solidFill>
              </a:defRPr>
            </a:lvl1pPr>
            <a:lvl2pPr algn="ctr">
              <a:defRPr/>
            </a:lvl2pPr>
            <a:lvl3pPr algn="ctr">
              <a:defRPr/>
            </a:lvl3pPr>
            <a:lvl4pPr algn="ctr">
              <a:defRPr/>
            </a:lvl4pPr>
            <a:lvl5pPr algn="ctr">
              <a:defRPr/>
            </a:lvl5pPr>
          </a:lstStyle>
          <a:p>
            <a:pPr lvl="0"/>
            <a:r>
              <a:rPr lang="en-US"/>
              <a:t>Speaker’s Name</a:t>
            </a:r>
          </a:p>
        </p:txBody>
      </p:sp>
      <p:sp>
        <p:nvSpPr>
          <p:cNvPr id="15" name="Text Placeholder 12">
            <a:extLst>
              <a:ext uri="{FF2B5EF4-FFF2-40B4-BE49-F238E27FC236}">
                <a16:creationId xmlns:a16="http://schemas.microsoft.com/office/drawing/2014/main" id="{89CCA078-618E-89C0-3E41-4AF00988FCF2}"/>
              </a:ext>
            </a:extLst>
          </p:cNvPr>
          <p:cNvSpPr>
            <a:spLocks noGrp="1"/>
          </p:cNvSpPr>
          <p:nvPr>
            <p:ph type="body" sz="quarter" idx="18" hasCustomPrompt="1"/>
          </p:nvPr>
        </p:nvSpPr>
        <p:spPr>
          <a:xfrm>
            <a:off x="7575167" y="4579890"/>
            <a:ext cx="3652351" cy="442035"/>
          </a:xfrm>
        </p:spPr>
        <p:txBody>
          <a:bodyPr>
            <a:normAutofit/>
          </a:bodyPr>
          <a:lstStyle>
            <a:lvl1pPr marL="0" indent="0" algn="ctr">
              <a:buNone/>
              <a:defRPr sz="2400" b="1">
                <a:solidFill>
                  <a:schemeClr val="bg1"/>
                </a:solidFill>
              </a:defRPr>
            </a:lvl1pPr>
            <a:lvl2pPr algn="ctr">
              <a:defRPr/>
            </a:lvl2pPr>
            <a:lvl3pPr algn="ctr">
              <a:defRPr/>
            </a:lvl3pPr>
            <a:lvl4pPr algn="ctr">
              <a:defRPr/>
            </a:lvl4pPr>
            <a:lvl5pPr algn="ctr">
              <a:defRPr/>
            </a:lvl5pPr>
          </a:lstStyle>
          <a:p>
            <a:pPr lvl="0"/>
            <a:r>
              <a:rPr lang="en-US"/>
              <a:t>Speaker’s Name</a:t>
            </a:r>
          </a:p>
        </p:txBody>
      </p:sp>
      <p:sp>
        <p:nvSpPr>
          <p:cNvPr id="16" name="Text Placeholder 12">
            <a:extLst>
              <a:ext uri="{FF2B5EF4-FFF2-40B4-BE49-F238E27FC236}">
                <a16:creationId xmlns:a16="http://schemas.microsoft.com/office/drawing/2014/main" id="{50653224-F9D9-AFEB-833C-7DF39538B6B0}"/>
              </a:ext>
            </a:extLst>
          </p:cNvPr>
          <p:cNvSpPr>
            <a:spLocks noGrp="1"/>
          </p:cNvSpPr>
          <p:nvPr>
            <p:ph type="body" sz="quarter" idx="19" hasCustomPrompt="1"/>
          </p:nvPr>
        </p:nvSpPr>
        <p:spPr>
          <a:xfrm>
            <a:off x="7772039" y="5066884"/>
            <a:ext cx="3323591" cy="1133789"/>
          </a:xfrm>
        </p:spPr>
        <p:txBody>
          <a:bodyPr>
            <a:normAutofit/>
          </a:bodyPr>
          <a:lstStyle>
            <a:lvl1pPr marL="0" indent="0" algn="ctr">
              <a:buNone/>
              <a:defRPr sz="2200" b="0">
                <a:solidFill>
                  <a:schemeClr val="bg1"/>
                </a:solidFill>
              </a:defRPr>
            </a:lvl1pPr>
            <a:lvl2pPr algn="ctr">
              <a:defRPr/>
            </a:lvl2pPr>
            <a:lvl3pPr algn="ctr">
              <a:defRPr/>
            </a:lvl3pPr>
            <a:lvl4pPr algn="ctr">
              <a:defRPr/>
            </a:lvl4pPr>
            <a:lvl5pPr algn="ctr">
              <a:defRPr/>
            </a:lvl5pPr>
          </a:lstStyle>
          <a:p>
            <a:pPr lvl="0"/>
            <a:r>
              <a:rPr lang="en-US"/>
              <a:t>Title and Organization</a:t>
            </a:r>
          </a:p>
        </p:txBody>
      </p:sp>
      <p:sp>
        <p:nvSpPr>
          <p:cNvPr id="17" name="Text Placeholder 12">
            <a:extLst>
              <a:ext uri="{FF2B5EF4-FFF2-40B4-BE49-F238E27FC236}">
                <a16:creationId xmlns:a16="http://schemas.microsoft.com/office/drawing/2014/main" id="{8F536F58-71BC-6280-837B-2594A65D11CD}"/>
              </a:ext>
            </a:extLst>
          </p:cNvPr>
          <p:cNvSpPr>
            <a:spLocks noGrp="1"/>
          </p:cNvSpPr>
          <p:nvPr>
            <p:ph type="body" sz="quarter" idx="20" hasCustomPrompt="1"/>
          </p:nvPr>
        </p:nvSpPr>
        <p:spPr>
          <a:xfrm>
            <a:off x="4285397" y="5058052"/>
            <a:ext cx="3323591" cy="1133789"/>
          </a:xfrm>
        </p:spPr>
        <p:txBody>
          <a:bodyPr>
            <a:normAutofit/>
          </a:bodyPr>
          <a:lstStyle>
            <a:lvl1pPr marL="0" indent="0" algn="ctr">
              <a:buNone/>
              <a:defRPr sz="2200" b="0">
                <a:solidFill>
                  <a:schemeClr val="bg1"/>
                </a:solidFill>
              </a:defRPr>
            </a:lvl1pPr>
            <a:lvl2pPr algn="ctr">
              <a:defRPr/>
            </a:lvl2pPr>
            <a:lvl3pPr algn="ctr">
              <a:defRPr/>
            </a:lvl3pPr>
            <a:lvl4pPr algn="ctr">
              <a:defRPr/>
            </a:lvl4pPr>
            <a:lvl5pPr algn="ctr">
              <a:defRPr/>
            </a:lvl5pPr>
          </a:lstStyle>
          <a:p>
            <a:pPr lvl="0"/>
            <a:r>
              <a:rPr lang="en-US"/>
              <a:t>Title and Organization</a:t>
            </a:r>
          </a:p>
        </p:txBody>
      </p:sp>
      <p:sp>
        <p:nvSpPr>
          <p:cNvPr id="18" name="Text Placeholder 12">
            <a:extLst>
              <a:ext uri="{FF2B5EF4-FFF2-40B4-BE49-F238E27FC236}">
                <a16:creationId xmlns:a16="http://schemas.microsoft.com/office/drawing/2014/main" id="{ADBA3AA6-FB6B-33F3-C439-CB51363B3F47}"/>
              </a:ext>
            </a:extLst>
          </p:cNvPr>
          <p:cNvSpPr>
            <a:spLocks noGrp="1"/>
          </p:cNvSpPr>
          <p:nvPr>
            <p:ph type="body" sz="quarter" idx="21" hasCustomPrompt="1"/>
          </p:nvPr>
        </p:nvSpPr>
        <p:spPr>
          <a:xfrm>
            <a:off x="796097" y="5067288"/>
            <a:ext cx="3323591" cy="1133789"/>
          </a:xfrm>
        </p:spPr>
        <p:txBody>
          <a:bodyPr>
            <a:normAutofit/>
          </a:bodyPr>
          <a:lstStyle>
            <a:lvl1pPr marL="0" indent="0" algn="ctr">
              <a:buNone/>
              <a:defRPr sz="2200" b="0">
                <a:solidFill>
                  <a:schemeClr val="bg1"/>
                </a:solidFill>
              </a:defRPr>
            </a:lvl1pPr>
            <a:lvl2pPr algn="ctr">
              <a:defRPr/>
            </a:lvl2pPr>
            <a:lvl3pPr algn="ctr">
              <a:defRPr/>
            </a:lvl3pPr>
            <a:lvl4pPr algn="ctr">
              <a:defRPr/>
            </a:lvl4pPr>
            <a:lvl5pPr algn="ctr">
              <a:defRPr/>
            </a:lvl5pPr>
          </a:lstStyle>
          <a:p>
            <a:pPr lvl="0"/>
            <a:r>
              <a:rPr lang="en-US"/>
              <a:t>Title and Organization</a:t>
            </a:r>
          </a:p>
        </p:txBody>
      </p:sp>
      <p:pic>
        <p:nvPicPr>
          <p:cNvPr id="19" name="Picture 18" descr="Logo, company name&#10;&#10;Description automatically generated">
            <a:extLst>
              <a:ext uri="{FF2B5EF4-FFF2-40B4-BE49-F238E27FC236}">
                <a16:creationId xmlns:a16="http://schemas.microsoft.com/office/drawing/2014/main" id="{EC3E5CB5-B934-2301-CF97-C88B86B0997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sp>
        <p:nvSpPr>
          <p:cNvPr id="20" name="Title 1">
            <a:extLst>
              <a:ext uri="{FF2B5EF4-FFF2-40B4-BE49-F238E27FC236}">
                <a16:creationId xmlns:a16="http://schemas.microsoft.com/office/drawing/2014/main" id="{087C9B8D-7D6E-5B34-C815-3D779B543C9D}"/>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Add Headline like “Today’s Speakers”</a:t>
            </a:r>
          </a:p>
        </p:txBody>
      </p:sp>
      <p:pic>
        <p:nvPicPr>
          <p:cNvPr id="3" name="Picture 2" descr="A white letters on a black background&#10;&#10;Description automatically generated">
            <a:extLst>
              <a:ext uri="{FF2B5EF4-FFF2-40B4-BE49-F238E27FC236}">
                <a16:creationId xmlns:a16="http://schemas.microsoft.com/office/drawing/2014/main" id="{E9C6A9CF-9968-2953-81F7-58B909F4F47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21240" y="6119580"/>
            <a:ext cx="1263088" cy="320040"/>
          </a:xfrm>
          <a:prstGeom prst="rect">
            <a:avLst/>
          </a:prstGeom>
        </p:spPr>
      </p:pic>
    </p:spTree>
    <p:extLst>
      <p:ext uri="{BB962C8B-B14F-4D97-AF65-F5344CB8AC3E}">
        <p14:creationId xmlns:p14="http://schemas.microsoft.com/office/powerpoint/2010/main" val="2321314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Sk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C04306-69BF-F080-D61D-B2E37C0AA7A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FF8BC6E-5D8D-874A-6730-CF180088917C}"/>
              </a:ext>
            </a:extLst>
          </p:cNvPr>
          <p:cNvSpPr>
            <a:spLocks noGrp="1"/>
          </p:cNvSpPr>
          <p:nvPr>
            <p:ph type="sldNum" sz="quarter" idx="12"/>
          </p:nvPr>
        </p:nvSpPr>
        <p:spPr/>
        <p:txBody>
          <a:bodyPr/>
          <a:lstStyle>
            <a:lvl1pPr>
              <a:defRPr>
                <a:solidFill>
                  <a:schemeClr val="bg1"/>
                </a:solidFill>
              </a:defRPr>
            </a:lvl1pPr>
          </a:lstStyle>
          <a:p>
            <a:fld id="{0CE223AA-2154-4A64-A14F-9F7CC593C8F9}" type="slidenum">
              <a:rPr lang="en-US" smtClean="0"/>
              <a:pPr/>
              <a:t>‹#›</a:t>
            </a:fld>
            <a:endParaRPr lang="en-US"/>
          </a:p>
        </p:txBody>
      </p:sp>
      <p:pic>
        <p:nvPicPr>
          <p:cNvPr id="6" name="Picture 5" descr="Logo, company name&#10;&#10;Description automatically generated">
            <a:extLst>
              <a:ext uri="{FF2B5EF4-FFF2-40B4-BE49-F238E27FC236}">
                <a16:creationId xmlns:a16="http://schemas.microsoft.com/office/drawing/2014/main" id="{B10E2517-3AE0-7E59-0A2D-3558E15E48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cxnSp>
        <p:nvCxnSpPr>
          <p:cNvPr id="9" name="Straight Connector 8">
            <a:extLst>
              <a:ext uri="{FF2B5EF4-FFF2-40B4-BE49-F238E27FC236}">
                <a16:creationId xmlns:a16="http://schemas.microsoft.com/office/drawing/2014/main" id="{F4819713-BABF-8BDB-9953-CBF1FF53D40F}"/>
              </a:ext>
            </a:extLst>
          </p:cNvPr>
          <p:cNvCxnSpPr>
            <a:cxnSpLocks/>
          </p:cNvCxnSpPr>
          <p:nvPr userDrawn="1"/>
        </p:nvCxnSpPr>
        <p:spPr>
          <a:xfrm>
            <a:off x="1978928" y="2825087"/>
            <a:ext cx="0" cy="40329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7D10A98-70C8-52A8-9C0F-8431F5486BC1}"/>
              </a:ext>
            </a:extLst>
          </p:cNvPr>
          <p:cNvSpPr>
            <a:spLocks noGrp="1"/>
          </p:cNvSpPr>
          <p:nvPr>
            <p:ph type="title" hasCustomPrompt="1"/>
          </p:nvPr>
        </p:nvSpPr>
        <p:spPr>
          <a:xfrm>
            <a:off x="2156272" y="2819872"/>
            <a:ext cx="9362437" cy="960558"/>
          </a:xfrm>
        </p:spPr>
        <p:txBody>
          <a:bodyPr>
            <a:noAutofit/>
          </a:bodyPr>
          <a:lstStyle>
            <a:lvl1pPr>
              <a:defRPr sz="6600">
                <a:solidFill>
                  <a:schemeClr val="bg1"/>
                </a:solidFill>
              </a:defRPr>
            </a:lvl1pPr>
          </a:lstStyle>
          <a:p>
            <a:r>
              <a:rPr lang="en-US"/>
              <a:t>Enter Name of Section Here</a:t>
            </a:r>
          </a:p>
        </p:txBody>
      </p:sp>
      <p:sp>
        <p:nvSpPr>
          <p:cNvPr id="14" name="Text Placeholder 11">
            <a:extLst>
              <a:ext uri="{FF2B5EF4-FFF2-40B4-BE49-F238E27FC236}">
                <a16:creationId xmlns:a16="http://schemas.microsoft.com/office/drawing/2014/main" id="{D9F89DAE-C0D4-BFAB-DE68-EC91601AFB08}"/>
              </a:ext>
            </a:extLst>
          </p:cNvPr>
          <p:cNvSpPr>
            <a:spLocks noGrp="1"/>
          </p:cNvSpPr>
          <p:nvPr>
            <p:ph type="body" sz="quarter" idx="13" hasCustomPrompt="1"/>
          </p:nvPr>
        </p:nvSpPr>
        <p:spPr>
          <a:xfrm>
            <a:off x="2156350" y="3846819"/>
            <a:ext cx="9362359" cy="836613"/>
          </a:xfrm>
        </p:spPr>
        <p:txBody>
          <a:bodyPr/>
          <a:lstStyle>
            <a:lvl1pPr>
              <a:defRPr>
                <a:solidFill>
                  <a:schemeClr val="bg1"/>
                </a:solidFill>
              </a:defRPr>
            </a:lvl1pPr>
          </a:lstStyle>
          <a:p>
            <a:pPr lvl="0"/>
            <a:r>
              <a:rPr lang="en-US"/>
              <a:t>Delete the Bullet, Then Enter Subtitle or Description If Needed</a:t>
            </a:r>
          </a:p>
        </p:txBody>
      </p:sp>
      <p:pic>
        <p:nvPicPr>
          <p:cNvPr id="2" name="Picture 1" descr="A white letters on a black background&#10;&#10;Description automatically generated">
            <a:extLst>
              <a:ext uri="{FF2B5EF4-FFF2-40B4-BE49-F238E27FC236}">
                <a16:creationId xmlns:a16="http://schemas.microsoft.com/office/drawing/2014/main" id="{CA126B35-A544-4DEE-3CCB-D4F8CA540B0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21240" y="6119580"/>
            <a:ext cx="1263088" cy="320040"/>
          </a:xfrm>
          <a:prstGeom prst="rect">
            <a:avLst/>
          </a:prstGeom>
        </p:spPr>
      </p:pic>
      <p:sp>
        <p:nvSpPr>
          <p:cNvPr id="3" name="Text Placeholder 4">
            <a:extLst>
              <a:ext uri="{FF2B5EF4-FFF2-40B4-BE49-F238E27FC236}">
                <a16:creationId xmlns:a16="http://schemas.microsoft.com/office/drawing/2014/main" id="{BB8A7FB4-884D-6F76-9939-A7E61ECAEA4F}"/>
              </a:ext>
            </a:extLst>
          </p:cNvPr>
          <p:cNvSpPr txBox="1">
            <a:spLocks/>
          </p:cNvSpPr>
          <p:nvPr userDrawn="1"/>
        </p:nvSpPr>
        <p:spPr>
          <a:xfrm>
            <a:off x="9038123" y="20968"/>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solidFill>
                  <a:schemeClr val="bg1"/>
                </a:solidFill>
              </a:rPr>
              <a:t>THIS WORKSHOP IS BEING RECORDED</a:t>
            </a:r>
          </a:p>
        </p:txBody>
      </p:sp>
    </p:spTree>
    <p:extLst>
      <p:ext uri="{BB962C8B-B14F-4D97-AF65-F5344CB8AC3E}">
        <p14:creationId xmlns:p14="http://schemas.microsoft.com/office/powerpoint/2010/main" val="41055338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hyperlink" Target="https://www.energystar.gov/equitableupgrades" TargetMode="Externa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4E167756-B422-0B47-0046-23A3CE00D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a:extLst>
              <a:ext uri="{FF2B5EF4-FFF2-40B4-BE49-F238E27FC236}">
                <a16:creationId xmlns:a16="http://schemas.microsoft.com/office/drawing/2014/main" id="{65C80699-2B8F-002A-B6FE-F57610A32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BEDB9FCB-D2BA-B686-CB79-240520BFAB7B}"/>
              </a:ext>
            </a:extLst>
          </p:cNvPr>
          <p:cNvSpPr>
            <a:spLocks noGrp="1"/>
          </p:cNvSpPr>
          <p:nvPr>
            <p:ph type="sldNum" sz="quarter" idx="4"/>
          </p:nvPr>
        </p:nvSpPr>
        <p:spPr>
          <a:xfrm>
            <a:off x="158469" y="6337153"/>
            <a:ext cx="47457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223AA-2154-4A64-A14F-9F7CC593C8F9}" type="slidenum">
              <a:rPr lang="en-US" smtClean="0"/>
              <a:pPr/>
              <a:t>‹#›</a:t>
            </a:fld>
            <a:endParaRPr lang="en-US"/>
          </a:p>
        </p:txBody>
      </p:sp>
      <p:pic>
        <p:nvPicPr>
          <p:cNvPr id="14" name="Picture 13" descr="Logo, company name&#10;&#10;Description automatically generated">
            <a:extLst>
              <a:ext uri="{FF2B5EF4-FFF2-40B4-BE49-F238E27FC236}">
                <a16:creationId xmlns:a16="http://schemas.microsoft.com/office/drawing/2014/main" id="{1C32FB9A-6EBD-49DF-9026-5A6D41D6728D}"/>
              </a:ext>
            </a:extLst>
          </p:cNvPr>
          <p:cNvPicPr>
            <a:picLocks noChangeAspect="1"/>
          </p:cNvPicPr>
          <p:nvPr userDrawn="1"/>
        </p:nvPicPr>
        <p:blipFill>
          <a:blip r:embed="rId46" cstate="hqprint">
            <a:extLst>
              <a:ext uri="{28A0092B-C50C-407E-A947-70E740481C1C}">
                <a14:useLocalDpi xmlns:a14="http://schemas.microsoft.com/office/drawing/2010/main"/>
              </a:ext>
            </a:extLst>
          </a:blip>
          <a:stretch>
            <a:fillRect/>
          </a:stretch>
        </p:blipFill>
        <p:spPr>
          <a:xfrm>
            <a:off x="11215677" y="5865250"/>
            <a:ext cx="817854" cy="837028"/>
          </a:xfrm>
          <a:prstGeom prst="rect">
            <a:avLst/>
          </a:prstGeom>
        </p:spPr>
      </p:pic>
      <p:pic>
        <p:nvPicPr>
          <p:cNvPr id="7" name="Picture 6" descr="A blue and black number&#10;&#10;Description automatically generated">
            <a:extLst>
              <a:ext uri="{FF2B5EF4-FFF2-40B4-BE49-F238E27FC236}">
                <a16:creationId xmlns:a16="http://schemas.microsoft.com/office/drawing/2014/main" id="{9F0E77F9-A29B-6070-5F44-AD070FC1CB4D}"/>
              </a:ext>
            </a:extLst>
          </p:cNvPr>
          <p:cNvPicPr>
            <a:picLocks noChangeAspect="1"/>
          </p:cNvPicPr>
          <p:nvPr userDrawn="1"/>
        </p:nvPicPr>
        <p:blipFill>
          <a:blip r:embed="rId47" cstate="hqprint">
            <a:extLst>
              <a:ext uri="{28A0092B-C50C-407E-A947-70E740481C1C}">
                <a14:useLocalDpi xmlns:a14="http://schemas.microsoft.com/office/drawing/2010/main"/>
              </a:ext>
            </a:extLst>
          </a:blip>
          <a:stretch>
            <a:fillRect/>
          </a:stretch>
        </p:blipFill>
        <p:spPr>
          <a:xfrm>
            <a:off x="9646173" y="6120440"/>
            <a:ext cx="1259697" cy="319180"/>
          </a:xfrm>
          <a:prstGeom prst="rect">
            <a:avLst/>
          </a:prstGeom>
        </p:spPr>
      </p:pic>
      <p:sp>
        <p:nvSpPr>
          <p:cNvPr id="3" name="Text Placeholder 4">
            <a:extLst>
              <a:ext uri="{FF2B5EF4-FFF2-40B4-BE49-F238E27FC236}">
                <a16:creationId xmlns:a16="http://schemas.microsoft.com/office/drawing/2014/main" id="{A84A0D45-03A7-AE00-F183-986C5B8DFC6B}"/>
              </a:ext>
            </a:extLst>
          </p:cNvPr>
          <p:cNvSpPr txBox="1">
            <a:spLocks/>
          </p:cNvSpPr>
          <p:nvPr userDrawn="1"/>
        </p:nvSpPr>
        <p:spPr>
          <a:xfrm>
            <a:off x="9038122" y="-9418"/>
            <a:ext cx="3234690" cy="223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a:t>THIS WORKSHOP IS BEING RECORDED</a:t>
            </a:r>
          </a:p>
        </p:txBody>
      </p:sp>
      <p:sp>
        <p:nvSpPr>
          <p:cNvPr id="5" name="TextBox 4">
            <a:extLst>
              <a:ext uri="{FF2B5EF4-FFF2-40B4-BE49-F238E27FC236}">
                <a16:creationId xmlns:a16="http://schemas.microsoft.com/office/drawing/2014/main" id="{A6C5D8C5-160A-58B6-B2EB-D39AD333CD1B}"/>
              </a:ext>
            </a:extLst>
          </p:cNvPr>
          <p:cNvSpPr txBox="1"/>
          <p:nvPr userDrawn="1"/>
        </p:nvSpPr>
        <p:spPr>
          <a:xfrm>
            <a:off x="4130291" y="6394501"/>
            <a:ext cx="6145730" cy="307777"/>
          </a:xfrm>
          <a:prstGeom prst="rect">
            <a:avLst/>
          </a:prstGeom>
          <a:noFill/>
        </p:spPr>
        <p:txBody>
          <a:bodyPr wrap="square">
            <a:spAutoFit/>
          </a:bodyPr>
          <a:lstStyle/>
          <a:p>
            <a:pPr marL="0" indent="0">
              <a:buNone/>
            </a:pPr>
            <a:r>
              <a:rPr lang="en-US" sz="1400">
                <a:hlinkClick r:id="rId48"/>
              </a:rPr>
              <a:t>https://www.energystar.gov/equitableupgrades</a:t>
            </a:r>
            <a:endParaRPr lang="en-US" sz="1400"/>
          </a:p>
        </p:txBody>
      </p:sp>
    </p:spTree>
    <p:extLst>
      <p:ext uri="{BB962C8B-B14F-4D97-AF65-F5344CB8AC3E}">
        <p14:creationId xmlns:p14="http://schemas.microsoft.com/office/powerpoint/2010/main" val="63276464"/>
      </p:ext>
    </p:extLst>
  </p:cSld>
  <p:clrMap bg1="lt1" tx1="dk1" bg2="lt2" tx2="dk2" accent1="accent1" accent2="accent2" accent3="accent3" accent4="accent4" accent5="accent5" accent6="accent6" hlink="hlink" folHlink="folHlink"/>
  <p:sldLayoutIdLst>
    <p:sldLayoutId id="2147483738" r:id="rId1"/>
    <p:sldLayoutId id="2147483740" r:id="rId2"/>
    <p:sldLayoutId id="2147483741" r:id="rId3"/>
    <p:sldLayoutId id="2147483765" r:id="rId4"/>
    <p:sldLayoutId id="2147483742" r:id="rId5"/>
    <p:sldLayoutId id="2147483779" r:id="rId6"/>
    <p:sldLayoutId id="2147483780" r:id="rId7"/>
    <p:sldLayoutId id="2147483772" r:id="rId8"/>
    <p:sldLayoutId id="2147483783" r:id="rId9"/>
    <p:sldLayoutId id="2147483784" r:id="rId10"/>
    <p:sldLayoutId id="2147483785" r:id="rId11"/>
    <p:sldLayoutId id="2147483786" r:id="rId12"/>
    <p:sldLayoutId id="2147483787" r:id="rId13"/>
    <p:sldLayoutId id="2147483771" r:id="rId14"/>
    <p:sldLayoutId id="2147483748" r:id="rId15"/>
    <p:sldLayoutId id="2147483743" r:id="rId16"/>
    <p:sldLayoutId id="2147483745" r:id="rId17"/>
    <p:sldLayoutId id="2147483775" r:id="rId18"/>
    <p:sldLayoutId id="2147483749" r:id="rId19"/>
    <p:sldLayoutId id="2147483773" r:id="rId20"/>
    <p:sldLayoutId id="2147483764" r:id="rId21"/>
    <p:sldLayoutId id="2147483746" r:id="rId22"/>
    <p:sldLayoutId id="2147483776" r:id="rId23"/>
    <p:sldLayoutId id="2147483763" r:id="rId24"/>
    <p:sldLayoutId id="2147483777" r:id="rId25"/>
    <p:sldLayoutId id="2147483778" r:id="rId26"/>
    <p:sldLayoutId id="2147483774" r:id="rId27"/>
    <p:sldLayoutId id="2147483752" r:id="rId28"/>
    <p:sldLayoutId id="2147483753" r:id="rId29"/>
    <p:sldLayoutId id="2147483782" r:id="rId30"/>
    <p:sldLayoutId id="2147483758" r:id="rId31"/>
    <p:sldLayoutId id="2147483761" r:id="rId32"/>
    <p:sldLayoutId id="2147483781" r:id="rId33"/>
    <p:sldLayoutId id="2147483649" r:id="rId34"/>
    <p:sldLayoutId id="2147483650" r:id="rId35"/>
    <p:sldLayoutId id="2147483651" r:id="rId36"/>
    <p:sldLayoutId id="2147483652" r:id="rId37"/>
    <p:sldLayoutId id="2147483653" r:id="rId38"/>
    <p:sldLayoutId id="2147483654" r:id="rId39"/>
    <p:sldLayoutId id="2147483655" r:id="rId40"/>
    <p:sldLayoutId id="2147483656" r:id="rId41"/>
    <p:sldLayoutId id="2147483657" r:id="rId42"/>
    <p:sldLayoutId id="2147483658" r:id="rId43"/>
    <p:sldLayoutId id="2147483659" r:id="rId4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hyperlink" Target="https://www.energystar.gov/partner_resources/join-energy-star" TargetMode="External"/><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hyperlink" Target="https://www.energystar.gov/products/tools_resources?f%5B0%5D=field_products_t_r_promotion_cam%3A1947" TargetMode="External"/><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hyperlink" Target="http://www.energystar.gov/equitableupgrade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69_1E456F5E.xm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hyperlink" Target="https://www.energystar.gov/partner_resources/products_partner_resources/eshuspp/equitable-upgrades/workshop-2-best-practices-and-strategies" TargetMode="External"/><Relationship Id="rId4" Type="http://schemas.openxmlformats.org/officeDocument/2006/relationships/hyperlink" Target="https://www.energystar.gov/advancing-equitable-home-upgrad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png"/><Relationship Id="rId3" Type="http://schemas.openxmlformats.org/officeDocument/2006/relationships/image" Target="../media/image66.svg"/><Relationship Id="rId21" Type="http://schemas.openxmlformats.org/officeDocument/2006/relationships/image" Target="../media/image84.sv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svg"/><Relationship Id="rId25" Type="http://schemas.openxmlformats.org/officeDocument/2006/relationships/image" Target="../media/image88.sv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69.png"/><Relationship Id="rId11" Type="http://schemas.openxmlformats.org/officeDocument/2006/relationships/image" Target="../media/image74.svg"/><Relationship Id="rId24" Type="http://schemas.openxmlformats.org/officeDocument/2006/relationships/image" Target="../media/image87.pn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6.svg"/><Relationship Id="rId10" Type="http://schemas.openxmlformats.org/officeDocument/2006/relationships/image" Target="../media/image73.png"/><Relationship Id="rId19" Type="http://schemas.openxmlformats.org/officeDocument/2006/relationships/image" Target="../media/image82.sv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png"/></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www.seattle.gov/opcd/ongoing-initiatives/equitable-development-initiative" TargetMode="External"/><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102.png"/><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1.jpeg"/><Relationship Id="rId7" Type="http://schemas.openxmlformats.org/officeDocument/2006/relationships/image" Target="../media/image25.png"/><Relationship Id="rId12" Type="http://schemas.microsoft.com/office/2007/relationships/hdphoto" Target="../media/hdphoto1.wdp"/><Relationship Id="rId17" Type="http://schemas.openxmlformats.org/officeDocument/2006/relationships/image" Target="../media/image34.jpeg"/><Relationship Id="rId2" Type="http://schemas.openxmlformats.org/officeDocument/2006/relationships/notesSlide" Target="../notesSlides/notesSlide1.xml"/><Relationship Id="rId16" Type="http://schemas.openxmlformats.org/officeDocument/2006/relationships/image" Target="../media/image33.jpeg"/><Relationship Id="rId1" Type="http://schemas.openxmlformats.org/officeDocument/2006/relationships/slideLayout" Target="../slideLayouts/slideLayout1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2.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6.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198_80401CF5.xm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www.energystar.gov/partner_resources/products_partner_resources/eshuspp/equitable-upgrades/workshop-2-best-practices-and-strategies" TargetMode="Externa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hyperlink" Target="https://www.energystar.gov/advancing-equitable-home-upgrades"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hyperlink" Target="https://www.energystar.gov/partner_resources/products_partner_resources/eshuspp/equitable-upgrades/workshop-2-best-practices-and-strategi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energystar.gov/equitableupgrades" TargetMode="Externa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forms/d/e/1FAIpQLSfqRB0ktuLLx6QfS_f0pepNZxM1gZDevtt0vAL6H8bcrek90A/viewform?pli=1" TargetMode="External"/><Relationship Id="rId2" Type="http://schemas.openxmlformats.org/officeDocument/2006/relationships/hyperlink" Target="https://www.aceee.org/r2e2-stay-informed"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energystar.gov/products/energy_star_home_upgrade" TargetMode="Externa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hyperlink" Target="https://www.energystar.gov/products/energy_star_home_upgrade"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F41D-CC49-3EFB-421A-8E44FD534DE7}"/>
              </a:ext>
            </a:extLst>
          </p:cNvPr>
          <p:cNvSpPr>
            <a:spLocks noGrp="1"/>
          </p:cNvSpPr>
          <p:nvPr>
            <p:ph type="ctrTitle"/>
          </p:nvPr>
        </p:nvSpPr>
        <p:spPr/>
        <p:txBody>
          <a:bodyPr>
            <a:normAutofit fontScale="90000"/>
          </a:bodyPr>
          <a:lstStyle/>
          <a:p>
            <a:r>
              <a:rPr lang="en-US" sz="4400"/>
              <a:t>Advancing Equitable Home Upgrades with ENERGY STAR and R2E2 </a:t>
            </a:r>
            <a:r>
              <a:rPr lang="en-US"/>
              <a:t>	</a:t>
            </a:r>
          </a:p>
        </p:txBody>
      </p:sp>
      <p:sp>
        <p:nvSpPr>
          <p:cNvPr id="3" name="Subtitle 2">
            <a:extLst>
              <a:ext uri="{FF2B5EF4-FFF2-40B4-BE49-F238E27FC236}">
                <a16:creationId xmlns:a16="http://schemas.microsoft.com/office/drawing/2014/main" id="{0301625B-38F1-B221-D4C7-BE537CADF4A0}"/>
              </a:ext>
            </a:extLst>
          </p:cNvPr>
          <p:cNvSpPr>
            <a:spLocks noGrp="1"/>
          </p:cNvSpPr>
          <p:nvPr>
            <p:ph type="subTitle" idx="1"/>
          </p:nvPr>
        </p:nvSpPr>
        <p:spPr>
          <a:xfrm>
            <a:off x="3275461" y="3739227"/>
            <a:ext cx="8366078" cy="1058603"/>
          </a:xfrm>
        </p:spPr>
        <p:txBody>
          <a:bodyPr>
            <a:normAutofit/>
          </a:bodyPr>
          <a:lstStyle/>
          <a:p>
            <a:r>
              <a:rPr lang="en-US" sz="3200"/>
              <a:t>Well-Designed Equitable Home Energy Upgrades: Best Practices and Strategies</a:t>
            </a:r>
          </a:p>
        </p:txBody>
      </p:sp>
      <p:sp>
        <p:nvSpPr>
          <p:cNvPr id="4" name="Text Placeholder 3">
            <a:extLst>
              <a:ext uri="{FF2B5EF4-FFF2-40B4-BE49-F238E27FC236}">
                <a16:creationId xmlns:a16="http://schemas.microsoft.com/office/drawing/2014/main" id="{61E649EB-1605-C3DA-7DB6-E96F17AFE858}"/>
              </a:ext>
            </a:extLst>
          </p:cNvPr>
          <p:cNvSpPr>
            <a:spLocks noGrp="1"/>
          </p:cNvSpPr>
          <p:nvPr>
            <p:ph type="body" sz="quarter" idx="10"/>
          </p:nvPr>
        </p:nvSpPr>
        <p:spPr/>
        <p:txBody>
          <a:bodyPr vert="horz" lIns="91440" tIns="45720" rIns="91440" bIns="45720" rtlCol="0" anchor="t">
            <a:normAutofit/>
          </a:bodyPr>
          <a:lstStyle/>
          <a:p>
            <a:r>
              <a:rPr lang="en-US"/>
              <a:t>Tuesday August 20, 2024 1pm ET</a:t>
            </a:r>
          </a:p>
        </p:txBody>
      </p:sp>
    </p:spTree>
    <p:extLst>
      <p:ext uri="{BB962C8B-B14F-4D97-AF65-F5344CB8AC3E}">
        <p14:creationId xmlns:p14="http://schemas.microsoft.com/office/powerpoint/2010/main" val="3410419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E8B2-6B75-DACC-473C-AD78ADC12AE4}"/>
              </a:ext>
            </a:extLst>
          </p:cNvPr>
          <p:cNvSpPr>
            <a:spLocks noGrp="1"/>
          </p:cNvSpPr>
          <p:nvPr>
            <p:ph type="title"/>
          </p:nvPr>
        </p:nvSpPr>
        <p:spPr/>
        <p:txBody>
          <a:bodyPr/>
          <a:lstStyle/>
          <a:p>
            <a:r>
              <a:rPr lang="en-US"/>
              <a:t>About the partnership</a:t>
            </a:r>
          </a:p>
        </p:txBody>
      </p:sp>
      <p:sp>
        <p:nvSpPr>
          <p:cNvPr id="3" name="Content Placeholder 2">
            <a:extLst>
              <a:ext uri="{FF2B5EF4-FFF2-40B4-BE49-F238E27FC236}">
                <a16:creationId xmlns:a16="http://schemas.microsoft.com/office/drawing/2014/main" id="{BA228DBC-8C2D-1025-9092-C33B6A493031}"/>
              </a:ext>
            </a:extLst>
          </p:cNvPr>
          <p:cNvSpPr>
            <a:spLocks noGrp="1"/>
          </p:cNvSpPr>
          <p:nvPr>
            <p:ph idx="1"/>
          </p:nvPr>
        </p:nvSpPr>
        <p:spPr>
          <a:xfrm>
            <a:off x="517251" y="1829546"/>
            <a:ext cx="10039022" cy="4142432"/>
          </a:xfrm>
        </p:spPr>
        <p:txBody>
          <a:bodyPr vert="horz" lIns="130622" tIns="65311" rIns="130622" bIns="65311" rtlCol="0" anchor="t">
            <a:normAutofit fontScale="92500"/>
          </a:bodyPr>
          <a:lstStyle/>
          <a:p>
            <a:pPr marL="0" indent="0">
              <a:spcBef>
                <a:spcPts val="0"/>
              </a:spcBef>
              <a:buNone/>
            </a:pPr>
            <a:r>
              <a:rPr lang="en-US" sz="2200" b="1">
                <a:solidFill>
                  <a:srgbClr val="595959"/>
                </a:solidFill>
                <a:effectLst/>
                <a:latin typeface="Univers Condensed" panose="020B0506020202050204" pitchFamily="34" charset="0"/>
                <a:ea typeface="Calibri" panose="020F0502020204030204" pitchFamily="34" charset="0"/>
                <a:cs typeface="Times New Roman"/>
              </a:rPr>
              <a:t>Through this partnership, the</a:t>
            </a:r>
            <a:r>
              <a:rPr lang="en-US" sz="2200" b="1">
                <a:solidFill>
                  <a:srgbClr val="595959"/>
                </a:solidFill>
                <a:latin typeface="Univers Condensed" panose="020B0506020202050204" pitchFamily="34" charset="0"/>
                <a:ea typeface="Calibri" panose="020F0502020204030204" pitchFamily="34" charset="0"/>
                <a:cs typeface="Times New Roman"/>
              </a:rPr>
              <a:t> </a:t>
            </a:r>
            <a:r>
              <a:rPr lang="en-US" sz="2200" b="1">
                <a:solidFill>
                  <a:srgbClr val="595959"/>
                </a:solidFill>
                <a:effectLst/>
                <a:latin typeface="Univers Condensed" panose="020B0506020202050204" pitchFamily="34" charset="0"/>
                <a:ea typeface="Calibri" panose="020F0502020204030204" pitchFamily="34" charset="0"/>
                <a:cs typeface="Times New Roman"/>
              </a:rPr>
              <a:t>Environmental Protection Agency (EPA)</a:t>
            </a:r>
            <a:r>
              <a:rPr lang="en-US" sz="2200" b="1">
                <a:solidFill>
                  <a:srgbClr val="595959"/>
                </a:solidFill>
                <a:latin typeface="Univers Condensed" panose="020B0506020202050204" pitchFamily="34" charset="0"/>
                <a:ea typeface="Calibri" panose="020F0502020204030204" pitchFamily="34" charset="0"/>
                <a:cs typeface="Times New Roman"/>
              </a:rPr>
              <a:t> </a:t>
            </a:r>
          </a:p>
          <a:p>
            <a:pPr marL="342900" indent="-342900">
              <a:spcBef>
                <a:spcPts val="0"/>
              </a:spcBef>
              <a:buAutoNum type="arabicPeriod"/>
            </a:pPr>
            <a:r>
              <a:rPr lang="en-US" sz="2200" b="1">
                <a:solidFill>
                  <a:srgbClr val="595959"/>
                </a:solidFill>
                <a:latin typeface="Univers Condensed" panose="020B0506020202050204" pitchFamily="34" charset="0"/>
                <a:ea typeface="Calibri" panose="020F0502020204030204" pitchFamily="34" charset="0"/>
                <a:cs typeface="Times New Roman"/>
              </a:rPr>
              <a:t>Provides</a:t>
            </a:r>
            <a:r>
              <a:rPr lang="en-US" sz="2200" b="1">
                <a:solidFill>
                  <a:srgbClr val="595959"/>
                </a:solidFill>
                <a:effectLst/>
                <a:latin typeface="Univers Condensed" panose="020B0506020202050204" pitchFamily="34" charset="0"/>
                <a:ea typeface="Calibri" panose="020F0502020204030204" pitchFamily="34" charset="0"/>
                <a:cs typeface="Times New Roman"/>
              </a:rPr>
              <a:t> a national platform</a:t>
            </a:r>
            <a:r>
              <a:rPr lang="en-US" sz="2200">
                <a:solidFill>
                  <a:srgbClr val="595959"/>
                </a:solidFill>
                <a:effectLst/>
                <a:latin typeface="Univers Condensed" panose="020B0506020202050204" pitchFamily="34" charset="0"/>
                <a:ea typeface="Calibri" panose="020F0502020204030204" pitchFamily="34" charset="0"/>
                <a:cs typeface="Times New Roman"/>
              </a:rPr>
              <a:t> for encouraging Americans to take action on energy efficiency in their home</a:t>
            </a:r>
            <a:endParaRPr lang="en-US" sz="2200">
              <a:solidFill>
                <a:srgbClr val="595959"/>
              </a:solidFill>
              <a:latin typeface="Univers Condensed" panose="020B0506020202050204" pitchFamily="34" charset="0"/>
              <a:ea typeface="Calibri" panose="020F0502020204030204" pitchFamily="34" charset="0"/>
              <a:cs typeface="Times New Roman"/>
            </a:endParaRPr>
          </a:p>
          <a:p>
            <a:pPr marL="342900" indent="-342900">
              <a:spcBef>
                <a:spcPts val="0"/>
              </a:spcBef>
              <a:buAutoNum type="arabicPeriod"/>
            </a:pPr>
            <a:r>
              <a:rPr lang="en-US" sz="2200" b="1">
                <a:solidFill>
                  <a:srgbClr val="595959"/>
                </a:solidFill>
                <a:latin typeface="Univers Condensed" panose="020B0506020202050204" pitchFamily="34" charset="0"/>
                <a:ea typeface="Calibri" panose="020F0502020204030204" pitchFamily="34" charset="0"/>
                <a:cs typeface="Times New Roman"/>
              </a:rPr>
              <a:t>Supports</a:t>
            </a:r>
            <a:r>
              <a:rPr lang="en-US" sz="2200" b="1">
                <a:solidFill>
                  <a:srgbClr val="595959"/>
                </a:solidFill>
                <a:effectLst/>
                <a:latin typeface="Univers Condensed" panose="020B0506020202050204" pitchFamily="34" charset="0"/>
                <a:ea typeface="Calibri" panose="020F0502020204030204" pitchFamily="34" charset="0"/>
                <a:cs typeface="Times New Roman"/>
              </a:rPr>
              <a:t> braiding financial resources</a:t>
            </a:r>
            <a:r>
              <a:rPr lang="en-US" sz="2200" b="1">
                <a:solidFill>
                  <a:srgbClr val="595959"/>
                </a:solidFill>
                <a:latin typeface="Univers Condensed" panose="020B0506020202050204" pitchFamily="34" charset="0"/>
                <a:ea typeface="Calibri" panose="020F0502020204030204" pitchFamily="34" charset="0"/>
                <a:cs typeface="Times New Roman"/>
              </a:rPr>
              <a:t> best practices</a:t>
            </a:r>
            <a:r>
              <a:rPr lang="en-US" sz="2200">
                <a:solidFill>
                  <a:srgbClr val="595959"/>
                </a:solidFill>
                <a:effectLst/>
                <a:latin typeface="Univers Condensed" panose="020B0506020202050204" pitchFamily="34" charset="0"/>
                <a:ea typeface="Calibri" panose="020F0502020204030204" pitchFamily="34" charset="0"/>
                <a:cs typeface="Times New Roman"/>
              </a:rPr>
              <a:t> designed to make home upgrades more accessible to low-income households</a:t>
            </a:r>
            <a:endParaRPr lang="en-US" sz="2200">
              <a:solidFill>
                <a:srgbClr val="595959"/>
              </a:solidFill>
              <a:latin typeface="Univers Condensed" panose="020B0506020202050204" pitchFamily="34" charset="0"/>
              <a:ea typeface="Calibri" panose="020F0502020204030204" pitchFamily="34" charset="0"/>
              <a:cs typeface="Times New Roman"/>
            </a:endParaRPr>
          </a:p>
          <a:p>
            <a:pPr marL="342900" indent="-342900">
              <a:spcBef>
                <a:spcPts val="0"/>
              </a:spcBef>
              <a:buAutoNum type="arabicPeriod"/>
            </a:pPr>
            <a:r>
              <a:rPr lang="en-US" sz="2200" b="1">
                <a:solidFill>
                  <a:srgbClr val="595959"/>
                </a:solidFill>
                <a:latin typeface="Univers Condensed" panose="020B0506020202050204" pitchFamily="34" charset="0"/>
                <a:ea typeface="Calibri" panose="020F0502020204030204" pitchFamily="34" charset="0"/>
                <a:cs typeface="Times New Roman"/>
              </a:rPr>
              <a:t>Facilitates</a:t>
            </a:r>
            <a:r>
              <a:rPr lang="en-US" sz="2200" b="1">
                <a:solidFill>
                  <a:srgbClr val="595959"/>
                </a:solidFill>
                <a:effectLst/>
                <a:latin typeface="Univers Condensed" panose="020B0506020202050204" pitchFamily="34" charset="0"/>
                <a:ea typeface="Calibri" panose="020F0502020204030204" pitchFamily="34" charset="0"/>
                <a:cs typeface="Times New Roman"/>
              </a:rPr>
              <a:t> information exchange </a:t>
            </a:r>
            <a:r>
              <a:rPr lang="en-US" sz="2200">
                <a:solidFill>
                  <a:srgbClr val="595959"/>
                </a:solidFill>
                <a:effectLst/>
                <a:latin typeface="Univers Condensed" panose="020B0506020202050204" pitchFamily="34" charset="0"/>
                <a:ea typeface="Calibri" panose="020F0502020204030204" pitchFamily="34" charset="0"/>
                <a:cs typeface="Times New Roman"/>
              </a:rPr>
              <a:t>and connects</a:t>
            </a:r>
            <a:r>
              <a:rPr lang="en-US" sz="2200">
                <a:solidFill>
                  <a:srgbClr val="595959"/>
                </a:solidFill>
                <a:latin typeface="Univers Condensed" panose="020B0506020202050204" pitchFamily="34" charset="0"/>
                <a:ea typeface="Calibri" panose="020F0502020204030204" pitchFamily="34" charset="0"/>
                <a:cs typeface="Times New Roman"/>
              </a:rPr>
              <a:t> partners</a:t>
            </a:r>
            <a:r>
              <a:rPr lang="en-US" sz="2200">
                <a:solidFill>
                  <a:srgbClr val="595959"/>
                </a:solidFill>
                <a:effectLst/>
                <a:latin typeface="Univers Condensed" panose="020B0506020202050204" pitchFamily="34" charset="0"/>
                <a:ea typeface="Calibri" panose="020F0502020204030204" pitchFamily="34" charset="0"/>
                <a:cs typeface="Times New Roman"/>
              </a:rPr>
              <a:t> that are implementing and promoting home upgrades </a:t>
            </a:r>
            <a:r>
              <a:rPr lang="en-US" sz="2200">
                <a:solidFill>
                  <a:srgbClr val="595959"/>
                </a:solidFill>
                <a:latin typeface="Univers Condensed" panose="020B0506020202050204" pitchFamily="34" charset="0"/>
                <a:ea typeface="Calibri" panose="020F0502020204030204" pitchFamily="34" charset="0"/>
                <a:cs typeface="Times New Roman"/>
              </a:rPr>
              <a:t>through:</a:t>
            </a:r>
          </a:p>
          <a:p>
            <a:pPr marL="819150" lvl="1" indent="-339725">
              <a:spcBef>
                <a:spcPts val="0"/>
              </a:spcBef>
              <a:buAutoNum type="alphaLcPeriod"/>
            </a:pPr>
            <a:r>
              <a:rPr lang="en-US" sz="2200">
                <a:solidFill>
                  <a:srgbClr val="595959"/>
                </a:solidFill>
                <a:latin typeface="Univers Condensed" panose="020B0506020202050204" pitchFamily="34" charset="0"/>
                <a:ea typeface="Calibri" panose="020F0502020204030204" pitchFamily="34" charset="0"/>
                <a:cs typeface="Times New Roman"/>
              </a:rPr>
              <a:t>Webinars</a:t>
            </a:r>
          </a:p>
          <a:p>
            <a:pPr marL="819150" lvl="1" indent="-339725">
              <a:spcBef>
                <a:spcPts val="0"/>
              </a:spcBef>
              <a:buAutoNum type="alphaLcPeriod"/>
            </a:pPr>
            <a:r>
              <a:rPr lang="en-US" sz="2200">
                <a:solidFill>
                  <a:srgbClr val="595959"/>
                </a:solidFill>
                <a:effectLst/>
                <a:latin typeface="Univers Condensed" panose="020B0506020202050204" pitchFamily="34" charset="0"/>
                <a:ea typeface="Calibri" panose="020F0502020204030204" pitchFamily="34" charset="0"/>
                <a:cs typeface="Times New Roman"/>
              </a:rPr>
              <a:t>1-1 conversations</a:t>
            </a:r>
            <a:endParaRPr lang="en-US" sz="2200">
              <a:solidFill>
                <a:srgbClr val="595959"/>
              </a:solidFill>
              <a:latin typeface="Univers Condensed" panose="020B0506020202050204" pitchFamily="34" charset="0"/>
              <a:ea typeface="Calibri" panose="020F0502020204030204" pitchFamily="34" charset="0"/>
              <a:cs typeface="Times New Roman"/>
            </a:endParaRPr>
          </a:p>
          <a:p>
            <a:pPr marL="819150" lvl="1" indent="-339725">
              <a:spcBef>
                <a:spcPts val="0"/>
              </a:spcBef>
              <a:buAutoNum type="alphaLcPeriod"/>
            </a:pPr>
            <a:r>
              <a:rPr lang="en-US" sz="2200">
                <a:solidFill>
                  <a:srgbClr val="595959"/>
                </a:solidFill>
                <a:latin typeface="Univers Condensed" panose="020B0506020202050204" pitchFamily="34" charset="0"/>
                <a:ea typeface="Calibri" panose="020F0502020204030204" pitchFamily="34" charset="0"/>
                <a:cs typeface="Times New Roman"/>
              </a:rPr>
              <a:t>Stakeholder</a:t>
            </a:r>
            <a:r>
              <a:rPr lang="en-US" sz="2200">
                <a:solidFill>
                  <a:srgbClr val="595959"/>
                </a:solidFill>
                <a:effectLst/>
                <a:latin typeface="Univers Condensed" panose="020B0506020202050204" pitchFamily="34" charset="0"/>
                <a:ea typeface="Calibri" panose="020F0502020204030204" pitchFamily="34" charset="0"/>
                <a:cs typeface="Times New Roman"/>
              </a:rPr>
              <a:t> engagements at events, such as the annual ENERGY STAR Partner Meeting</a:t>
            </a:r>
            <a:endParaRPr lang="en-US" sz="2200">
              <a:solidFill>
                <a:srgbClr val="595959"/>
              </a:solidFill>
              <a:latin typeface="Univers Condensed" panose="020B0506020202050204" pitchFamily="34" charset="0"/>
              <a:ea typeface="Calibri" panose="020F0502020204030204" pitchFamily="34" charset="0"/>
              <a:cs typeface="Times New Roman"/>
            </a:endParaRPr>
          </a:p>
          <a:p>
            <a:pPr marL="407670" indent="-407670">
              <a:spcBef>
                <a:spcPts val="0"/>
              </a:spcBef>
              <a:buAutoNum type="arabicPeriod"/>
            </a:pPr>
            <a:r>
              <a:rPr lang="en-US" sz="2200" b="1">
                <a:solidFill>
                  <a:srgbClr val="595959"/>
                </a:solidFill>
                <a:latin typeface="Univers Condensed" panose="020B0506020202050204" pitchFamily="34" charset="0"/>
                <a:ea typeface="Calibri" panose="020F0502020204030204" pitchFamily="34" charset="0"/>
                <a:cs typeface="Times New Roman"/>
              </a:rPr>
              <a:t>Leverages </a:t>
            </a:r>
            <a:r>
              <a:rPr lang="en-US" sz="2200" b="1">
                <a:solidFill>
                  <a:srgbClr val="595959"/>
                </a:solidFill>
                <a:effectLst/>
                <a:latin typeface="Univers Condensed" panose="020B0506020202050204" pitchFamily="34" charset="0"/>
                <a:ea typeface="Calibri" panose="020F0502020204030204" pitchFamily="34" charset="0"/>
                <a:cs typeface="Times New Roman"/>
              </a:rPr>
              <a:t>the network of existing ENERGY STAR partners</a:t>
            </a:r>
            <a:r>
              <a:rPr lang="en-US" sz="2200">
                <a:solidFill>
                  <a:srgbClr val="595959"/>
                </a:solidFill>
                <a:latin typeface="Univers Condensed" panose="020B0506020202050204" pitchFamily="34" charset="0"/>
                <a:ea typeface="Calibri" panose="020F0502020204030204" pitchFamily="34" charset="0"/>
                <a:cs typeface="Times New Roman"/>
              </a:rPr>
              <a:t> to advance</a:t>
            </a:r>
            <a:r>
              <a:rPr lang="en-US" sz="2200">
                <a:solidFill>
                  <a:srgbClr val="595959"/>
                </a:solidFill>
                <a:effectLst/>
                <a:latin typeface="Univers Condensed" panose="020B0506020202050204" pitchFamily="34" charset="0"/>
                <a:ea typeface="Calibri" panose="020F0502020204030204" pitchFamily="34" charset="0"/>
                <a:cs typeface="Times New Roman"/>
              </a:rPr>
              <a:t> productive collaboration</a:t>
            </a:r>
            <a:endParaRPr lang="en-US" sz="2200">
              <a:solidFill>
                <a:srgbClr val="595959"/>
              </a:solidFill>
              <a:latin typeface="Univers Condensed" panose="020B0506020202050204" pitchFamily="34" charset="0"/>
              <a:ea typeface="Calibri" panose="020F0502020204030204" pitchFamily="34" charset="0"/>
              <a:cs typeface="Times New Roman"/>
            </a:endParaRPr>
          </a:p>
          <a:p>
            <a:pPr marL="407670" indent="-407670">
              <a:spcBef>
                <a:spcPts val="0"/>
              </a:spcBef>
              <a:buAutoNum type="arabicPeriod"/>
            </a:pPr>
            <a:r>
              <a:rPr lang="en-US" sz="2200" b="1">
                <a:solidFill>
                  <a:srgbClr val="595959"/>
                </a:solidFill>
                <a:latin typeface="Univers Condensed" panose="020B0506020202050204" pitchFamily="34" charset="0"/>
                <a:ea typeface="Calibri" panose="020F0502020204030204" pitchFamily="34" charset="0"/>
                <a:cs typeface="Times New Roman"/>
              </a:rPr>
              <a:t>Assists in educating</a:t>
            </a:r>
            <a:r>
              <a:rPr lang="en-US" sz="2200">
                <a:solidFill>
                  <a:srgbClr val="595959"/>
                </a:solidFill>
                <a:latin typeface="Univers Condensed" panose="020B0506020202050204" pitchFamily="34" charset="0"/>
                <a:ea typeface="Calibri" panose="020F0502020204030204" pitchFamily="34" charset="0"/>
                <a:cs typeface="Times New Roman"/>
              </a:rPr>
              <a:t> Americans on how to make their homes more energy efficient (e.g. marketing, communications, program design, or other areas)</a:t>
            </a:r>
            <a:endParaRPr lang="en-US" sz="2200" b="1">
              <a:solidFill>
                <a:srgbClr val="595959"/>
              </a:solidFill>
              <a:latin typeface="Univers Condensed" panose="020B0506020202050204" pitchFamily="34" charset="0"/>
              <a:ea typeface="Calibri" panose="020F0502020204030204" pitchFamily="34" charset="0"/>
              <a:cs typeface="Times New Roman"/>
            </a:endParaRPr>
          </a:p>
          <a:p>
            <a:pPr marL="0" indent="0">
              <a:spcBef>
                <a:spcPts val="0"/>
              </a:spcBef>
              <a:buNone/>
            </a:pPr>
            <a:endParaRPr lang="en-US" sz="1500">
              <a:solidFill>
                <a:srgbClr val="595959"/>
              </a:solidFill>
              <a:latin typeface="Univers"/>
              <a:cs typeface="Times New Roman"/>
            </a:endParaRPr>
          </a:p>
        </p:txBody>
      </p:sp>
      <p:sp>
        <p:nvSpPr>
          <p:cNvPr id="4" name="TextBox 3">
            <a:extLst>
              <a:ext uri="{FF2B5EF4-FFF2-40B4-BE49-F238E27FC236}">
                <a16:creationId xmlns:a16="http://schemas.microsoft.com/office/drawing/2014/main" id="{7FC7A6CF-99BB-89E9-5721-48F39C7A937C}"/>
              </a:ext>
            </a:extLst>
          </p:cNvPr>
          <p:cNvSpPr txBox="1"/>
          <p:nvPr/>
        </p:nvSpPr>
        <p:spPr>
          <a:xfrm>
            <a:off x="-422898" y="5971978"/>
            <a:ext cx="104211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595959"/>
                </a:solidFill>
                <a:latin typeface="Univers Condensed" panose="020B0506020202050204" pitchFamily="34" charset="0"/>
                <a:cs typeface="Segoe UI"/>
              </a:rPr>
              <a:t>For additional information on the partnership, click </a:t>
            </a:r>
            <a:r>
              <a:rPr lang="en-US" sz="1400">
                <a:solidFill>
                  <a:srgbClr val="0000FF"/>
                </a:solidFill>
                <a:latin typeface="Univers Condensed" panose="020B0506020202050204" pitchFamily="34" charset="0"/>
                <a:cs typeface="Segoe UI"/>
                <a:hlinkClick r:id="rId3"/>
              </a:rPr>
              <a:t>here</a:t>
            </a:r>
            <a:r>
              <a:rPr lang="en-US" sz="1400">
                <a:solidFill>
                  <a:srgbClr val="595959"/>
                </a:solidFill>
                <a:latin typeface="Univers Condensed" panose="020B0506020202050204" pitchFamily="34" charset="0"/>
                <a:cs typeface="Segoe UI"/>
              </a:rPr>
              <a:t> . To view marketing materials available to partners, click </a:t>
            </a:r>
            <a:r>
              <a:rPr lang="en-US" sz="1400">
                <a:solidFill>
                  <a:srgbClr val="0000FF"/>
                </a:solidFill>
                <a:latin typeface="Univers Condensed" panose="020B0506020202050204" pitchFamily="34" charset="0"/>
                <a:cs typeface="Segoe UI"/>
                <a:hlinkClick r:id="rId4"/>
              </a:rPr>
              <a:t>here.</a:t>
            </a:r>
            <a:endParaRPr lang="en-US">
              <a:latin typeface="Univers Condensed" panose="020B0506020202050204" pitchFamily="34" charset="0"/>
              <a:cs typeface="Calibri"/>
            </a:endParaRPr>
          </a:p>
        </p:txBody>
      </p:sp>
      <p:pic>
        <p:nvPicPr>
          <p:cNvPr id="6" name="Graphic 6" descr="Apple with solid fill">
            <a:extLst>
              <a:ext uri="{FF2B5EF4-FFF2-40B4-BE49-F238E27FC236}">
                <a16:creationId xmlns:a16="http://schemas.microsoft.com/office/drawing/2014/main" id="{9F53068A-C6A5-498B-B1EE-4577B116D6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7402" y="4616117"/>
            <a:ext cx="914400" cy="914400"/>
          </a:xfrm>
          <a:prstGeom prst="rect">
            <a:avLst/>
          </a:prstGeom>
        </p:spPr>
      </p:pic>
      <p:pic>
        <p:nvPicPr>
          <p:cNvPr id="8" name="Graphic 8" descr="Social network with solid fill">
            <a:extLst>
              <a:ext uri="{FF2B5EF4-FFF2-40B4-BE49-F238E27FC236}">
                <a16:creationId xmlns:a16="http://schemas.microsoft.com/office/drawing/2014/main" id="{B0E3430E-4671-B8C4-D284-DD50CF5D09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4393" y="3578392"/>
            <a:ext cx="914400" cy="914400"/>
          </a:xfrm>
          <a:prstGeom prst="rect">
            <a:avLst/>
          </a:prstGeom>
        </p:spPr>
      </p:pic>
      <p:pic>
        <p:nvPicPr>
          <p:cNvPr id="9" name="Graphic 9" descr="Customer review with solid fill">
            <a:extLst>
              <a:ext uri="{FF2B5EF4-FFF2-40B4-BE49-F238E27FC236}">
                <a16:creationId xmlns:a16="http://schemas.microsoft.com/office/drawing/2014/main" id="{2DCF66E1-6532-6902-119C-091D65001E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87403" y="2667000"/>
            <a:ext cx="914400" cy="914400"/>
          </a:xfrm>
          <a:prstGeom prst="rect">
            <a:avLst/>
          </a:prstGeom>
        </p:spPr>
      </p:pic>
      <p:pic>
        <p:nvPicPr>
          <p:cNvPr id="13" name="Graphic 13" descr="Lightbulb with solid fill">
            <a:extLst>
              <a:ext uri="{FF2B5EF4-FFF2-40B4-BE49-F238E27FC236}">
                <a16:creationId xmlns:a16="http://schemas.microsoft.com/office/drawing/2014/main" id="{797DBCBC-3058-4B5A-5CFC-5238E43391A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81387" y="1626268"/>
            <a:ext cx="914400" cy="914400"/>
          </a:xfrm>
          <a:prstGeom prst="rect">
            <a:avLst/>
          </a:prstGeom>
        </p:spPr>
      </p:pic>
    </p:spTree>
    <p:extLst>
      <p:ext uri="{BB962C8B-B14F-4D97-AF65-F5344CB8AC3E}">
        <p14:creationId xmlns:p14="http://schemas.microsoft.com/office/powerpoint/2010/main" val="1043223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F2037-0753-FAD7-0DC1-82C4558BB5E8}"/>
              </a:ext>
            </a:extLst>
          </p:cNvPr>
          <p:cNvSpPr>
            <a:spLocks noGrp="1"/>
          </p:cNvSpPr>
          <p:nvPr>
            <p:ph type="title"/>
          </p:nvPr>
        </p:nvSpPr>
        <p:spPr/>
        <p:txBody>
          <a:bodyPr>
            <a:normAutofit/>
          </a:bodyPr>
          <a:lstStyle/>
          <a:p>
            <a:r>
              <a:rPr lang="en-US" i="0" u="none" strike="noStrike">
                <a:effectLst/>
                <a:latin typeface="+mn-lt"/>
              </a:rPr>
              <a:t>Advancing Equitable Home Upgrades with ENERGY STAR and R2E2 – Resource Center</a:t>
            </a:r>
            <a:endParaRPr lang="en-US">
              <a:latin typeface="+mn-lt"/>
            </a:endParaRPr>
          </a:p>
        </p:txBody>
      </p:sp>
      <p:sp>
        <p:nvSpPr>
          <p:cNvPr id="3" name="Content Placeholder 2">
            <a:extLst>
              <a:ext uri="{FF2B5EF4-FFF2-40B4-BE49-F238E27FC236}">
                <a16:creationId xmlns:a16="http://schemas.microsoft.com/office/drawing/2014/main" id="{5C991E29-DD13-E553-0EEB-61E953BD5CA9}"/>
              </a:ext>
            </a:extLst>
          </p:cNvPr>
          <p:cNvSpPr>
            <a:spLocks noGrp="1"/>
          </p:cNvSpPr>
          <p:nvPr>
            <p:ph idx="1"/>
          </p:nvPr>
        </p:nvSpPr>
        <p:spPr/>
        <p:txBody>
          <a:bodyPr>
            <a:normAutofit/>
          </a:bodyPr>
          <a:lstStyle/>
          <a:p>
            <a:pPr algn="l" rtl="0" fontAlgn="base">
              <a:buFont typeface="Arial" panose="020B0604020202020204" pitchFamily="34" charset="0"/>
              <a:buChar char="•"/>
            </a:pPr>
            <a:r>
              <a:rPr lang="en-US" sz="3200" b="0" i="0" u="none" strike="noStrike">
                <a:effectLst/>
              </a:rPr>
              <a:t>The EPA is committed to supporting community-based organizations, small businesses, and local governments in equitable, efficient electrification home upgrade deployments.</a:t>
            </a:r>
          </a:p>
          <a:p>
            <a:pPr marL="0" indent="0" algn="l" rtl="0" fontAlgn="base">
              <a:buNone/>
            </a:pPr>
            <a:r>
              <a:rPr lang="en-US" sz="3200" b="0" i="0" u="none" strike="noStrike">
                <a:effectLst/>
              </a:rPr>
              <a:t> </a:t>
            </a:r>
          </a:p>
          <a:p>
            <a:pPr fontAlgn="base"/>
            <a:r>
              <a:rPr lang="en-US" sz="3200"/>
              <a:t>Working with R2E2 to Build &amp; Share </a:t>
            </a:r>
            <a:r>
              <a:rPr lang="en-US" sz="3200" b="0" i="0" u="none" strike="noStrike">
                <a:effectLst/>
              </a:rPr>
              <a:t>Resources</a:t>
            </a:r>
            <a:r>
              <a:rPr lang="en-US" sz="3200"/>
              <a:t> through this 2024 Workshop Series</a:t>
            </a:r>
          </a:p>
          <a:p>
            <a:pPr lvl="1" fontAlgn="base"/>
            <a:r>
              <a:rPr lang="en-US" b="0" i="0" u="none" strike="noStrike">
                <a:effectLst/>
              </a:rPr>
              <a:t>Visit </a:t>
            </a:r>
            <a:r>
              <a:rPr lang="en-US" b="0" i="0" u="none" strike="noStrike">
                <a:effectLst/>
                <a:hlinkClick r:id="rId3"/>
              </a:rPr>
              <a:t>www.energystar.gov/equitableupgrades</a:t>
            </a:r>
            <a:r>
              <a:rPr lang="en-US" b="0" i="0" u="none" strike="noStrike">
                <a:effectLst/>
              </a:rPr>
              <a:t> </a:t>
            </a:r>
            <a:endParaRPr lang="en-US" b="0" i="0">
              <a:effectLst/>
            </a:endParaRPr>
          </a:p>
          <a:p>
            <a:pPr marL="0" indent="0">
              <a:buNone/>
            </a:pPr>
            <a:endParaRPr lang="en-US"/>
          </a:p>
        </p:txBody>
      </p:sp>
      <p:sp>
        <p:nvSpPr>
          <p:cNvPr id="4" name="Slide Number Placeholder 3">
            <a:extLst>
              <a:ext uri="{FF2B5EF4-FFF2-40B4-BE49-F238E27FC236}">
                <a16:creationId xmlns:a16="http://schemas.microsoft.com/office/drawing/2014/main" id="{E75F8435-9A24-9F03-E5E7-DC56C24429B4}"/>
              </a:ext>
            </a:extLst>
          </p:cNvPr>
          <p:cNvSpPr>
            <a:spLocks noGrp="1"/>
          </p:cNvSpPr>
          <p:nvPr>
            <p:ph type="sldNum" sz="quarter" idx="12"/>
          </p:nvPr>
        </p:nvSpPr>
        <p:spPr/>
        <p:txBody>
          <a:bodyPr/>
          <a:lstStyle/>
          <a:p>
            <a:fld id="{0CE223AA-2154-4A64-A14F-9F7CC593C8F9}" type="slidenum">
              <a:rPr lang="en-US" smtClean="0"/>
              <a:t>11</a:t>
            </a:fld>
            <a:endParaRPr lang="en-US"/>
          </a:p>
        </p:txBody>
      </p:sp>
    </p:spTree>
    <p:extLst>
      <p:ext uri="{BB962C8B-B14F-4D97-AF65-F5344CB8AC3E}">
        <p14:creationId xmlns:p14="http://schemas.microsoft.com/office/powerpoint/2010/main" val="164068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B724-AB93-3C83-90B0-42438484FCB9}"/>
              </a:ext>
            </a:extLst>
          </p:cNvPr>
          <p:cNvSpPr>
            <a:spLocks noGrp="1"/>
          </p:cNvSpPr>
          <p:nvPr>
            <p:ph type="title"/>
          </p:nvPr>
        </p:nvSpPr>
        <p:spPr/>
        <p:txBody>
          <a:bodyPr/>
          <a:lstStyle/>
          <a:p>
            <a:r>
              <a:rPr lang="en-US"/>
              <a:t>Workshop series schedule</a:t>
            </a:r>
          </a:p>
        </p:txBody>
      </p:sp>
      <p:sp>
        <p:nvSpPr>
          <p:cNvPr id="3" name="Content Placeholder 2">
            <a:extLst>
              <a:ext uri="{FF2B5EF4-FFF2-40B4-BE49-F238E27FC236}">
                <a16:creationId xmlns:a16="http://schemas.microsoft.com/office/drawing/2014/main" id="{B13E24CC-8FC8-62D4-419C-B1038407DE49}"/>
              </a:ext>
            </a:extLst>
          </p:cNvPr>
          <p:cNvSpPr>
            <a:spLocks noGrp="1"/>
          </p:cNvSpPr>
          <p:nvPr>
            <p:ph idx="1"/>
          </p:nvPr>
        </p:nvSpPr>
        <p:spPr>
          <a:xfrm>
            <a:off x="838200" y="1892535"/>
            <a:ext cx="10515600" cy="4351338"/>
          </a:xfrm>
        </p:spPr>
        <p:txBody>
          <a:bodyPr vert="horz" lIns="91440" tIns="45720" rIns="91440" bIns="45720" rtlCol="0" anchor="t">
            <a:normAutofit fontScale="92500" lnSpcReduction="20000"/>
          </a:bodyPr>
          <a:lstStyle/>
          <a:p>
            <a:r>
              <a:rPr lang="en-US" sz="2000" b="1"/>
              <a:t>May 21</a:t>
            </a:r>
            <a:r>
              <a:rPr lang="en-US" sz="2100" b="1"/>
              <a:t>: </a:t>
            </a:r>
            <a:r>
              <a:rPr lang="en-US" sz="2100" b="1" i="0">
                <a:solidFill>
                  <a:srgbClr val="007ABF"/>
                </a:solidFill>
                <a:effectLst/>
                <a:highlight>
                  <a:srgbClr val="FFFFFF"/>
                </a:highlight>
                <a:latin typeface="+mj-lt"/>
                <a:hlinkClick r:id="rId4"/>
              </a:rPr>
              <a:t>Navigating Organizational Funding for Home Energy Upgrade Programs in Justice 40 Communities</a:t>
            </a:r>
            <a:endParaRPr lang="en-US" sz="2100" b="1" i="0">
              <a:solidFill>
                <a:srgbClr val="007ABF"/>
              </a:solidFill>
              <a:effectLst/>
              <a:highlight>
                <a:srgbClr val="FFFFFF"/>
              </a:highlight>
              <a:latin typeface="+mj-lt"/>
            </a:endParaRPr>
          </a:p>
          <a:p>
            <a:pPr lvl="1"/>
            <a:r>
              <a:rPr lang="en-US" sz="1800"/>
              <a:t>Target Audience: Community-based organizations (CBOs), non-governmental organizations (NGOs), Non-profit Organizations, small businesses, local governments, state governments, Tribes</a:t>
            </a:r>
          </a:p>
          <a:p>
            <a:r>
              <a:rPr lang="en-US" sz="2000" b="1"/>
              <a:t>August 20: </a:t>
            </a:r>
            <a:r>
              <a:rPr lang="en-US" sz="2000" b="1">
                <a:hlinkClick r:id="rId5"/>
              </a:rPr>
              <a:t>Well-Designed Equitable Home Energy Upgrades: Best Practices and Strategies</a:t>
            </a:r>
          </a:p>
          <a:p>
            <a:pPr lvl="1"/>
            <a:r>
              <a:rPr lang="en-US" sz="1800"/>
              <a:t>Target Audience: Community-based organizations (CBOs), non-governmental organizations (NGOs), Non-profit Organizations, small businesses, local governments, state governments, Tribes</a:t>
            </a:r>
          </a:p>
          <a:p>
            <a:r>
              <a:rPr lang="en-US" sz="2000" b="1"/>
              <a:t>September 10: Centering Affordability in Low-Income Home Electrification Programs </a:t>
            </a:r>
          </a:p>
          <a:p>
            <a:pPr lvl="1"/>
            <a:r>
              <a:rPr lang="en-US" sz="1800"/>
              <a:t>Target Audience: Community-based organizations (CBOs), non-governmental organizations (NGOs), Non-profit Organizations, small businesses, local governments, state governments, Tribes</a:t>
            </a:r>
          </a:p>
          <a:p>
            <a:r>
              <a:rPr lang="en-US" sz="2000" b="1"/>
              <a:t>October 8: Incorporating Health and Safety into Home Energy Upgrade Programs</a:t>
            </a:r>
          </a:p>
          <a:p>
            <a:pPr lvl="1"/>
            <a:r>
              <a:rPr lang="en-US" sz="1800"/>
              <a:t>Target Audience: Community-based organizations (CBOs), non-governmental organizations (NGOs), Non-profit Organizations, small businesses, local governments, state governments, Tribes</a:t>
            </a:r>
          </a:p>
          <a:p>
            <a:r>
              <a:rPr lang="en-US" sz="2000" b="1"/>
              <a:t>November 19: Maximizing Incentives for Low to No-Cost Home Energy Upgrades: Stacking and Braiding</a:t>
            </a:r>
          </a:p>
          <a:p>
            <a:pPr lvl="1"/>
            <a:r>
              <a:rPr lang="en-US" sz="1800"/>
              <a:t>Target Audience: Program implementers, contractors, etc.</a:t>
            </a:r>
          </a:p>
        </p:txBody>
      </p:sp>
      <p:sp>
        <p:nvSpPr>
          <p:cNvPr id="4" name="Slide Number Placeholder 3">
            <a:extLst>
              <a:ext uri="{FF2B5EF4-FFF2-40B4-BE49-F238E27FC236}">
                <a16:creationId xmlns:a16="http://schemas.microsoft.com/office/drawing/2014/main" id="{4CB5FE70-BB8C-47C0-5EF4-E842F8D86CEE}"/>
              </a:ext>
            </a:extLst>
          </p:cNvPr>
          <p:cNvSpPr>
            <a:spLocks noGrp="1"/>
          </p:cNvSpPr>
          <p:nvPr>
            <p:ph type="sldNum" sz="quarter" idx="12"/>
          </p:nvPr>
        </p:nvSpPr>
        <p:spPr/>
        <p:txBody>
          <a:bodyPr/>
          <a:lstStyle/>
          <a:p>
            <a:fld id="{0CE223AA-2154-4A64-A14F-9F7CC593C8F9}" type="slidenum">
              <a:rPr lang="en-US" smtClean="0"/>
              <a:t>12</a:t>
            </a:fld>
            <a:endParaRPr lang="en-US"/>
          </a:p>
        </p:txBody>
      </p:sp>
    </p:spTree>
    <p:extLst>
      <p:ext uri="{BB962C8B-B14F-4D97-AF65-F5344CB8AC3E}">
        <p14:creationId xmlns:p14="http://schemas.microsoft.com/office/powerpoint/2010/main" val="50786697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336FF-D46F-866E-BA33-0B424ACBF016}"/>
              </a:ext>
            </a:extLst>
          </p:cNvPr>
          <p:cNvSpPr>
            <a:spLocks noGrp="1"/>
          </p:cNvSpPr>
          <p:nvPr>
            <p:ph type="sldNum" sz="quarter" idx="12"/>
          </p:nvPr>
        </p:nvSpPr>
        <p:spPr/>
        <p:txBody>
          <a:bodyPr/>
          <a:lstStyle/>
          <a:p>
            <a:fld id="{0CE223AA-2154-4A64-A14F-9F7CC593C8F9}" type="slidenum">
              <a:rPr lang="en-US" smtClean="0"/>
              <a:pPr/>
              <a:t>13</a:t>
            </a:fld>
            <a:endParaRPr lang="en-US"/>
          </a:p>
        </p:txBody>
      </p:sp>
      <p:sp>
        <p:nvSpPr>
          <p:cNvPr id="3" name="Title 2">
            <a:extLst>
              <a:ext uri="{FF2B5EF4-FFF2-40B4-BE49-F238E27FC236}">
                <a16:creationId xmlns:a16="http://schemas.microsoft.com/office/drawing/2014/main" id="{D2E717B2-A402-C89F-5857-A01306E30DAA}"/>
              </a:ext>
            </a:extLst>
          </p:cNvPr>
          <p:cNvSpPr>
            <a:spLocks noGrp="1"/>
          </p:cNvSpPr>
          <p:nvPr>
            <p:ph type="title"/>
          </p:nvPr>
        </p:nvSpPr>
        <p:spPr>
          <a:xfrm>
            <a:off x="837325" y="206273"/>
            <a:ext cx="10515600" cy="1325563"/>
          </a:xfrm>
        </p:spPr>
        <p:txBody>
          <a:bodyPr/>
          <a:lstStyle/>
          <a:p>
            <a:r>
              <a:rPr lang="en-US"/>
              <a:t>Presenters</a:t>
            </a:r>
          </a:p>
        </p:txBody>
      </p:sp>
      <p:sp>
        <p:nvSpPr>
          <p:cNvPr id="8" name="TextBox 5">
            <a:extLst>
              <a:ext uri="{FF2B5EF4-FFF2-40B4-BE49-F238E27FC236}">
                <a16:creationId xmlns:a16="http://schemas.microsoft.com/office/drawing/2014/main" id="{662BE834-2B1D-23EF-35BB-173361595F2E}"/>
              </a:ext>
            </a:extLst>
          </p:cNvPr>
          <p:cNvSpPr txBox="1"/>
          <p:nvPr/>
        </p:nvSpPr>
        <p:spPr>
          <a:xfrm>
            <a:off x="2889647" y="1538909"/>
            <a:ext cx="7720243" cy="1372620"/>
          </a:xfrm>
          <a:prstGeom prst="rect">
            <a:avLst/>
          </a:prstGeom>
          <a:noFill/>
        </p:spPr>
        <p:txBody>
          <a:bodyPr wrap="square" lIns="91440" tIns="45720" rIns="91440" bIns="45720" rtlCol="0" anchor="t">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l">
              <a:lnSpc>
                <a:spcPct val="114000"/>
              </a:lnSpc>
            </a:pPr>
            <a:r>
              <a:rPr lang="en-US" sz="1600" b="1">
                <a:solidFill>
                  <a:schemeClr val="bg1"/>
                </a:solidFill>
                <a:latin typeface="+mj-lt"/>
                <a:ea typeface="Open Sans"/>
                <a:cs typeface="Open Sans"/>
              </a:rPr>
              <a:t>Ian Becker</a:t>
            </a:r>
            <a:br>
              <a:rPr lang="en-US" sz="1600" b="1" i="0">
                <a:effectLst/>
                <a:latin typeface="+mj-lt"/>
                <a:ea typeface="Open Sans" panose="020B0606030504020204" pitchFamily="34" charset="0"/>
                <a:cs typeface="Open Sans" panose="020B0606030504020204" pitchFamily="34" charset="0"/>
              </a:rPr>
            </a:br>
            <a:r>
              <a:rPr lang="en-US" sz="1600" b="1">
                <a:solidFill>
                  <a:schemeClr val="bg1"/>
                </a:solidFill>
                <a:latin typeface="+mj-lt"/>
                <a:ea typeface="Open Sans"/>
                <a:cs typeface="Open Sans"/>
              </a:rPr>
              <a:t>Manager of R2E2 at</a:t>
            </a:r>
            <a:r>
              <a:rPr lang="en-US" sz="1600" b="1" i="0">
                <a:solidFill>
                  <a:schemeClr val="bg1"/>
                </a:solidFill>
                <a:effectLst/>
                <a:latin typeface="+mj-lt"/>
                <a:ea typeface="Open Sans"/>
                <a:cs typeface="Open Sans"/>
              </a:rPr>
              <a:t> </a:t>
            </a:r>
            <a:r>
              <a:rPr lang="en-US" sz="1600" b="1">
                <a:solidFill>
                  <a:schemeClr val="bg1"/>
                </a:solidFill>
                <a:latin typeface="+mj-lt"/>
                <a:ea typeface="Open Sans"/>
                <a:cs typeface="Open Sans"/>
              </a:rPr>
              <a:t>ACEEE</a:t>
            </a:r>
            <a:endParaRPr lang="en-US" sz="1600" b="1" i="0">
              <a:solidFill>
                <a:schemeClr val="bg1"/>
              </a:solidFill>
              <a:effectLst/>
              <a:latin typeface="+mj-lt"/>
              <a:ea typeface="Open Sans"/>
              <a:cs typeface="Open Sans"/>
            </a:endParaRPr>
          </a:p>
          <a:p>
            <a:pPr>
              <a:lnSpc>
                <a:spcPct val="114000"/>
              </a:lnSpc>
            </a:pPr>
            <a:r>
              <a:rPr lang="en-US" sz="1400" b="0" i="0">
                <a:solidFill>
                  <a:schemeClr val="bg1"/>
                </a:solidFill>
                <a:effectLst/>
                <a:latin typeface="+mj-lt"/>
                <a:ea typeface="Open Sans"/>
                <a:cs typeface="Open Sans"/>
              </a:rPr>
              <a:t>Ian serves on the Residential Retrofits for Energy Equity (R2E2) team, where he conducts research, manages projects, and provides technical assistance to local governments and private sector stakeholders related to improving the energy efficiency of affordable housing.</a:t>
            </a:r>
            <a:r>
              <a:rPr lang="en-US" sz="1400">
                <a:solidFill>
                  <a:schemeClr val="bg1"/>
                </a:solidFill>
                <a:latin typeface="+mj-lt"/>
                <a:ea typeface="Open Sans"/>
                <a:cs typeface="Open Sans"/>
              </a:rPr>
              <a:t> </a:t>
            </a:r>
            <a:endParaRPr lang="en-US" sz="1400" b="0" i="0">
              <a:solidFill>
                <a:schemeClr val="bg1"/>
              </a:solidFill>
              <a:latin typeface="+mj-lt"/>
              <a:ea typeface="Open Sans" panose="020B0606030504020204" pitchFamily="34" charset="0"/>
              <a:cs typeface="Open Sans" panose="020B0606030504020204" pitchFamily="34" charset="0"/>
            </a:endParaRPr>
          </a:p>
        </p:txBody>
      </p:sp>
      <p:pic>
        <p:nvPicPr>
          <p:cNvPr id="4" name="Picture 3" descr="A person wearing glasses and a blue shirt&#10;&#10;Description automatically generated">
            <a:extLst>
              <a:ext uri="{FF2B5EF4-FFF2-40B4-BE49-F238E27FC236}">
                <a16:creationId xmlns:a16="http://schemas.microsoft.com/office/drawing/2014/main" id="{D60D1EE6-E70F-163A-8BA7-AA854035EE6D}"/>
              </a:ext>
            </a:extLst>
          </p:cNvPr>
          <p:cNvPicPr>
            <a:picLocks noChangeAspect="1"/>
          </p:cNvPicPr>
          <p:nvPr/>
        </p:nvPicPr>
        <p:blipFill>
          <a:blip r:embed="rId3"/>
          <a:stretch>
            <a:fillRect/>
          </a:stretch>
        </p:blipFill>
        <p:spPr>
          <a:xfrm>
            <a:off x="950214" y="1538174"/>
            <a:ext cx="1260794" cy="1317239"/>
          </a:xfrm>
          <a:prstGeom prst="ellipse">
            <a:avLst/>
          </a:prstGeom>
          <a:ln w="38100">
            <a:solidFill>
              <a:schemeClr val="accent2">
                <a:lumMod val="20000"/>
                <a:lumOff val="80000"/>
              </a:schemeClr>
            </a:solidFill>
          </a:ln>
        </p:spPr>
      </p:pic>
      <p:pic>
        <p:nvPicPr>
          <p:cNvPr id="7" name="Picture 6">
            <a:extLst>
              <a:ext uri="{FF2B5EF4-FFF2-40B4-BE49-F238E27FC236}">
                <a16:creationId xmlns:a16="http://schemas.microsoft.com/office/drawing/2014/main" id="{13E04E61-B13E-5D67-6677-CCDF4B0ABC5F}"/>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950214" y="3217396"/>
            <a:ext cx="1260794" cy="1317239"/>
          </a:xfrm>
          <a:prstGeom prst="ellipse">
            <a:avLst/>
          </a:prstGeom>
          <a:ln w="38100">
            <a:solidFill>
              <a:schemeClr val="accent2">
                <a:lumMod val="20000"/>
                <a:lumOff val="80000"/>
              </a:schemeClr>
            </a:solidFill>
          </a:ln>
        </p:spPr>
      </p:pic>
      <p:pic>
        <p:nvPicPr>
          <p:cNvPr id="9" name="Picture 8" descr="A person smiling at the camera&#10;&#10;Description automatically generated">
            <a:extLst>
              <a:ext uri="{FF2B5EF4-FFF2-40B4-BE49-F238E27FC236}">
                <a16:creationId xmlns:a16="http://schemas.microsoft.com/office/drawing/2014/main" id="{29904293-9D0D-6CF2-E176-A98F115AD8AE}"/>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950214" y="4995396"/>
            <a:ext cx="1260794" cy="1317239"/>
          </a:xfrm>
          <a:prstGeom prst="ellipse">
            <a:avLst/>
          </a:prstGeom>
          <a:ln w="38100">
            <a:solidFill>
              <a:schemeClr val="accent2">
                <a:lumMod val="20000"/>
                <a:lumOff val="80000"/>
              </a:schemeClr>
            </a:solidFill>
          </a:ln>
        </p:spPr>
      </p:pic>
      <p:sp>
        <p:nvSpPr>
          <p:cNvPr id="10" name="TextBox 5">
            <a:extLst>
              <a:ext uri="{FF2B5EF4-FFF2-40B4-BE49-F238E27FC236}">
                <a16:creationId xmlns:a16="http://schemas.microsoft.com/office/drawing/2014/main" id="{837B09DD-79D0-7741-C209-ACC67BD3312E}"/>
              </a:ext>
            </a:extLst>
          </p:cNvPr>
          <p:cNvSpPr txBox="1"/>
          <p:nvPr/>
        </p:nvSpPr>
        <p:spPr>
          <a:xfrm>
            <a:off x="2889647" y="3218131"/>
            <a:ext cx="7709946" cy="1300099"/>
          </a:xfrm>
          <a:prstGeom prst="rect">
            <a:avLst/>
          </a:prstGeom>
          <a:noFill/>
        </p:spPr>
        <p:txBody>
          <a:bodyPr wrap="square" lIns="91440" tIns="45720" rIns="91440" bIns="45720" rtlCol="0" anchor="t">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nSpc>
                <a:spcPct val="113999"/>
              </a:lnSpc>
            </a:pPr>
            <a:r>
              <a:rPr lang="en-US" sz="1600" b="1">
                <a:solidFill>
                  <a:schemeClr val="bg1"/>
                </a:solidFill>
                <a:latin typeface="+mj-lt"/>
                <a:ea typeface="Open Sans"/>
                <a:cs typeface="Open Sans"/>
              </a:rPr>
              <a:t>Diana Morales</a:t>
            </a:r>
            <a:br>
              <a:rPr lang="en-US" sz="1600" b="1" i="0">
                <a:effectLst/>
                <a:latin typeface="+mj-lt"/>
                <a:ea typeface="Open Sans" panose="020B0606030504020204" pitchFamily="34" charset="0"/>
                <a:cs typeface="Open Sans" panose="020B0606030504020204" pitchFamily="34" charset="0"/>
              </a:rPr>
            </a:br>
            <a:r>
              <a:rPr lang="en-US" sz="1600" b="1">
                <a:solidFill>
                  <a:schemeClr val="bg1"/>
                </a:solidFill>
                <a:latin typeface="+mj-lt"/>
                <a:ea typeface="Open Sans"/>
                <a:cs typeface="Open Sans"/>
              </a:rPr>
              <a:t>Senior Research Analyst at</a:t>
            </a:r>
            <a:r>
              <a:rPr lang="en-US" sz="1600" b="1" i="0">
                <a:solidFill>
                  <a:schemeClr val="bg1"/>
                </a:solidFill>
                <a:effectLst/>
                <a:latin typeface="+mj-lt"/>
                <a:ea typeface="Open Sans"/>
                <a:cs typeface="Open Sans"/>
              </a:rPr>
              <a:t> </a:t>
            </a:r>
            <a:r>
              <a:rPr lang="en-US" sz="1600" b="1">
                <a:solidFill>
                  <a:schemeClr val="bg1"/>
                </a:solidFill>
                <a:latin typeface="+mj-lt"/>
                <a:ea typeface="Open Sans"/>
                <a:cs typeface="Open Sans"/>
              </a:rPr>
              <a:t>ACEEE</a:t>
            </a:r>
            <a:endParaRPr lang="en-US">
              <a:solidFill>
                <a:schemeClr val="bg1"/>
              </a:solidFill>
            </a:endParaRPr>
          </a:p>
          <a:p>
            <a:r>
              <a:rPr lang="en-US" sz="1400">
                <a:solidFill>
                  <a:schemeClr val="bg1"/>
                </a:solidFill>
                <a:ea typeface="+mn-lt"/>
                <a:cs typeface="+mn-lt"/>
              </a:rPr>
              <a:t>Diana leads research </a:t>
            </a:r>
            <a:r>
              <a:rPr lang="en-US" sz="1400" b="0" i="0">
                <a:solidFill>
                  <a:schemeClr val="bg1"/>
                </a:solidFill>
                <a:effectLst/>
                <a:ea typeface="+mn-lt"/>
                <a:cs typeface="+mn-lt"/>
              </a:rPr>
              <a:t>on </a:t>
            </a:r>
            <a:r>
              <a:rPr lang="en-US" sz="1400">
                <a:solidFill>
                  <a:schemeClr val="bg1"/>
                </a:solidFill>
                <a:ea typeface="+mn-lt"/>
                <a:cs typeface="+mn-lt"/>
              </a:rPr>
              <a:t>equitable energy efficiency policies </a:t>
            </a:r>
            <a:r>
              <a:rPr lang="en-US" sz="1400" b="0" i="0">
                <a:solidFill>
                  <a:schemeClr val="bg1"/>
                </a:solidFill>
                <a:effectLst/>
                <a:ea typeface="+mn-lt"/>
                <a:cs typeface="+mn-lt"/>
              </a:rPr>
              <a:t>and </a:t>
            </a:r>
            <a:r>
              <a:rPr lang="en-US" sz="1400">
                <a:solidFill>
                  <a:schemeClr val="bg1"/>
                </a:solidFill>
                <a:ea typeface="+mn-lt"/>
                <a:cs typeface="+mn-lt"/>
              </a:rPr>
              <a:t>programs. She also </a:t>
            </a:r>
            <a:r>
              <a:rPr lang="en-US" sz="1400" b="0" i="0">
                <a:solidFill>
                  <a:schemeClr val="bg1"/>
                </a:solidFill>
                <a:effectLst/>
                <a:ea typeface="+mn-lt"/>
                <a:cs typeface="+mn-lt"/>
              </a:rPr>
              <a:t>provides technical assistance to local governments and </a:t>
            </a:r>
            <a:r>
              <a:rPr lang="en-US" sz="1400">
                <a:solidFill>
                  <a:schemeClr val="bg1"/>
                </a:solidFill>
                <a:ea typeface="+mn-lt"/>
                <a:cs typeface="+mn-lt"/>
              </a:rPr>
              <a:t>community-based organizations seeking </a:t>
            </a:r>
            <a:r>
              <a:rPr lang="en-US" sz="1400" b="0" i="0">
                <a:solidFill>
                  <a:schemeClr val="bg1"/>
                </a:solidFill>
                <a:effectLst/>
                <a:ea typeface="+mn-lt"/>
                <a:cs typeface="+mn-lt"/>
              </a:rPr>
              <a:t>to </a:t>
            </a:r>
            <a:r>
              <a:rPr lang="en-US" sz="1400">
                <a:solidFill>
                  <a:schemeClr val="bg1"/>
                </a:solidFill>
                <a:ea typeface="+mn-lt"/>
                <a:cs typeface="+mn-lt"/>
              </a:rPr>
              <a:t>advance </a:t>
            </a:r>
            <a:r>
              <a:rPr lang="en-US" sz="1400" b="0" i="0">
                <a:solidFill>
                  <a:schemeClr val="bg1"/>
                </a:solidFill>
                <a:effectLst/>
                <a:ea typeface="+mn-lt"/>
                <a:cs typeface="+mn-lt"/>
              </a:rPr>
              <a:t>energy efficiency </a:t>
            </a:r>
            <a:r>
              <a:rPr lang="en-US" sz="1400">
                <a:solidFill>
                  <a:schemeClr val="bg1"/>
                </a:solidFill>
                <a:ea typeface="+mn-lt"/>
                <a:cs typeface="+mn-lt"/>
              </a:rPr>
              <a:t>in their cities. </a:t>
            </a:r>
            <a:endParaRPr lang="en-US" sz="1400" b="0" i="0">
              <a:solidFill>
                <a:schemeClr val="bg1"/>
              </a:solidFill>
              <a:latin typeface="+mj-lt"/>
              <a:ea typeface="Open Sans" panose="020B0606030504020204" pitchFamily="34" charset="0"/>
              <a:cs typeface="Open Sans" panose="020B0606030504020204" pitchFamily="34" charset="0"/>
            </a:endParaRPr>
          </a:p>
        </p:txBody>
      </p:sp>
      <p:sp>
        <p:nvSpPr>
          <p:cNvPr id="11" name="TextBox 5">
            <a:extLst>
              <a:ext uri="{FF2B5EF4-FFF2-40B4-BE49-F238E27FC236}">
                <a16:creationId xmlns:a16="http://schemas.microsoft.com/office/drawing/2014/main" id="{3A622E8B-2EFB-7F51-66B9-72FD963A658D}"/>
              </a:ext>
            </a:extLst>
          </p:cNvPr>
          <p:cNvSpPr txBox="1"/>
          <p:nvPr/>
        </p:nvSpPr>
        <p:spPr>
          <a:xfrm>
            <a:off x="2889647" y="4916422"/>
            <a:ext cx="7709946" cy="1372620"/>
          </a:xfrm>
          <a:prstGeom prst="rect">
            <a:avLst/>
          </a:prstGeom>
          <a:noFill/>
        </p:spPr>
        <p:txBody>
          <a:bodyPr wrap="square" lIns="91440" tIns="45720" rIns="91440" bIns="45720" rtlCol="0" anchor="t">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nSpc>
                <a:spcPct val="113999"/>
              </a:lnSpc>
            </a:pPr>
            <a:r>
              <a:rPr lang="en-US" sz="1600" b="1">
                <a:solidFill>
                  <a:schemeClr val="bg1"/>
                </a:solidFill>
                <a:latin typeface="+mj-lt"/>
                <a:ea typeface="Open Sans"/>
                <a:cs typeface="Open Sans"/>
              </a:rPr>
              <a:t>Jasmine Mah</a:t>
            </a:r>
            <a:br>
              <a:rPr lang="en-US" sz="1600" b="1" i="0">
                <a:effectLst/>
                <a:latin typeface="+mj-lt"/>
                <a:ea typeface="Open Sans" panose="020B0606030504020204" pitchFamily="34" charset="0"/>
                <a:cs typeface="Open Sans" panose="020B0606030504020204" pitchFamily="34" charset="0"/>
              </a:rPr>
            </a:br>
            <a:r>
              <a:rPr lang="en-US" sz="1600" b="1">
                <a:solidFill>
                  <a:schemeClr val="bg1"/>
                </a:solidFill>
                <a:latin typeface="+mj-lt"/>
                <a:ea typeface="Open Sans"/>
                <a:cs typeface="Open Sans"/>
              </a:rPr>
              <a:t>Senior Research Analyst at</a:t>
            </a:r>
            <a:r>
              <a:rPr lang="en-US" sz="1600" b="1" i="0">
                <a:solidFill>
                  <a:schemeClr val="bg1"/>
                </a:solidFill>
                <a:effectLst/>
                <a:latin typeface="+mj-lt"/>
                <a:ea typeface="Open Sans"/>
                <a:cs typeface="Open Sans"/>
              </a:rPr>
              <a:t> </a:t>
            </a:r>
            <a:r>
              <a:rPr lang="en-US" sz="1600" b="1">
                <a:solidFill>
                  <a:schemeClr val="bg1"/>
                </a:solidFill>
                <a:latin typeface="+mj-lt"/>
                <a:ea typeface="Open Sans"/>
                <a:cs typeface="Open Sans"/>
              </a:rPr>
              <a:t>ACEEE</a:t>
            </a:r>
            <a:endParaRPr lang="en-US">
              <a:solidFill>
                <a:schemeClr val="bg1"/>
              </a:solidFill>
            </a:endParaRPr>
          </a:p>
          <a:p>
            <a:pPr>
              <a:lnSpc>
                <a:spcPct val="113999"/>
              </a:lnSpc>
            </a:pPr>
            <a:r>
              <a:rPr lang="en-US" sz="1400">
                <a:solidFill>
                  <a:schemeClr val="bg1"/>
                </a:solidFill>
                <a:latin typeface="+mj-lt"/>
                <a:ea typeface="Open Sans"/>
                <a:cs typeface="Open Sans"/>
              </a:rPr>
              <a:t>Jasmine studies policies</a:t>
            </a:r>
            <a:r>
              <a:rPr lang="en-US" sz="1400" b="0" i="0">
                <a:solidFill>
                  <a:schemeClr val="bg1"/>
                </a:solidFill>
                <a:effectLst/>
                <a:latin typeface="+mj-lt"/>
                <a:ea typeface="Open Sans"/>
                <a:cs typeface="Open Sans"/>
              </a:rPr>
              <a:t>, </a:t>
            </a:r>
            <a:r>
              <a:rPr lang="en-US" sz="1400">
                <a:solidFill>
                  <a:schemeClr val="bg1"/>
                </a:solidFill>
                <a:latin typeface="+mj-lt"/>
                <a:ea typeface="Open Sans"/>
                <a:cs typeface="Open Sans"/>
              </a:rPr>
              <a:t>programs</a:t>
            </a:r>
            <a:r>
              <a:rPr lang="en-US" sz="1400" b="0" i="0">
                <a:solidFill>
                  <a:schemeClr val="bg1"/>
                </a:solidFill>
                <a:effectLst/>
                <a:latin typeface="+mj-lt"/>
                <a:ea typeface="Open Sans"/>
                <a:cs typeface="Open Sans"/>
              </a:rPr>
              <a:t>, and </a:t>
            </a:r>
            <a:r>
              <a:rPr lang="en-US" sz="1400">
                <a:solidFill>
                  <a:schemeClr val="bg1"/>
                </a:solidFill>
                <a:latin typeface="+mj-lt"/>
                <a:ea typeface="Open Sans"/>
                <a:cs typeface="Open Sans"/>
              </a:rPr>
              <a:t>funding sources that simultaneously improve human health </a:t>
            </a:r>
            <a:r>
              <a:rPr lang="en-US" sz="1400" b="0" i="0">
                <a:solidFill>
                  <a:schemeClr val="bg1"/>
                </a:solidFill>
                <a:effectLst/>
                <a:latin typeface="+mj-lt"/>
                <a:ea typeface="Open Sans"/>
                <a:cs typeface="Open Sans"/>
              </a:rPr>
              <a:t>and energy efficiency</a:t>
            </a:r>
            <a:r>
              <a:rPr lang="en-US" sz="1400">
                <a:solidFill>
                  <a:schemeClr val="bg1"/>
                </a:solidFill>
                <a:latin typeface="+mj-lt"/>
                <a:ea typeface="Open Sans"/>
                <a:cs typeface="Open Sans"/>
              </a:rPr>
              <a:t>. She also cooperates with researchers across different programs, including the utilities, buildings, state policy, and local policy teams. </a:t>
            </a:r>
            <a:endParaRPr lang="en-US" sz="1400" b="0" i="0">
              <a:solidFill>
                <a:schemeClr val="bg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499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A2B2-A44D-A201-B445-5589A09FA3EB}"/>
              </a:ext>
            </a:extLst>
          </p:cNvPr>
          <p:cNvSpPr>
            <a:spLocks noGrp="1"/>
          </p:cNvSpPr>
          <p:nvPr>
            <p:ph type="title"/>
          </p:nvPr>
        </p:nvSpPr>
        <p:spPr>
          <a:xfrm>
            <a:off x="3692029" y="2766218"/>
            <a:ext cx="7235307" cy="1325563"/>
          </a:xfrm>
        </p:spPr>
        <p:txBody>
          <a:bodyPr/>
          <a:lstStyle/>
          <a:p>
            <a:pPr algn="ctr"/>
            <a:r>
              <a:rPr lang="en-US"/>
              <a:t>Audience Poll	</a:t>
            </a:r>
          </a:p>
        </p:txBody>
      </p:sp>
      <p:sp>
        <p:nvSpPr>
          <p:cNvPr id="4" name="Slide Number Placeholder 3">
            <a:extLst>
              <a:ext uri="{FF2B5EF4-FFF2-40B4-BE49-F238E27FC236}">
                <a16:creationId xmlns:a16="http://schemas.microsoft.com/office/drawing/2014/main" id="{C9B4049E-757A-6B29-1705-D81D03B93345}"/>
              </a:ext>
            </a:extLst>
          </p:cNvPr>
          <p:cNvSpPr>
            <a:spLocks noGrp="1"/>
          </p:cNvSpPr>
          <p:nvPr>
            <p:ph type="sldNum" sz="quarter" idx="12"/>
          </p:nvPr>
        </p:nvSpPr>
        <p:spPr/>
        <p:txBody>
          <a:bodyPr/>
          <a:lstStyle/>
          <a:p>
            <a:fld id="{0CE223AA-2154-4A64-A14F-9F7CC593C8F9}" type="slidenum">
              <a:rPr lang="en-US" smtClean="0"/>
              <a:t>14</a:t>
            </a:fld>
            <a:endParaRPr lang="en-US"/>
          </a:p>
        </p:txBody>
      </p:sp>
    </p:spTree>
    <p:extLst>
      <p:ext uri="{BB962C8B-B14F-4D97-AF65-F5344CB8AC3E}">
        <p14:creationId xmlns:p14="http://schemas.microsoft.com/office/powerpoint/2010/main" val="2954003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4AFEF3-1321-5B59-6437-E6651B179C8A}"/>
              </a:ext>
            </a:extLst>
          </p:cNvPr>
          <p:cNvSpPr>
            <a:spLocks noGrp="1"/>
          </p:cNvSpPr>
          <p:nvPr>
            <p:ph type="sldNum" sz="quarter" idx="12"/>
          </p:nvPr>
        </p:nvSpPr>
        <p:spPr/>
        <p:txBody>
          <a:bodyPr/>
          <a:lstStyle/>
          <a:p>
            <a:fld id="{0CE223AA-2154-4A64-A14F-9F7CC593C8F9}" type="slidenum">
              <a:rPr lang="en-US" smtClean="0"/>
              <a:t>15</a:t>
            </a:fld>
            <a:endParaRPr lang="en-US"/>
          </a:p>
        </p:txBody>
      </p:sp>
      <p:sp>
        <p:nvSpPr>
          <p:cNvPr id="2" name="Title 1">
            <a:extLst>
              <a:ext uri="{FF2B5EF4-FFF2-40B4-BE49-F238E27FC236}">
                <a16:creationId xmlns:a16="http://schemas.microsoft.com/office/drawing/2014/main" id="{531D483A-9457-50DE-A1DC-A45999A92488}"/>
              </a:ext>
            </a:extLst>
          </p:cNvPr>
          <p:cNvSpPr>
            <a:spLocks noGrp="1"/>
          </p:cNvSpPr>
          <p:nvPr>
            <p:ph type="title"/>
          </p:nvPr>
        </p:nvSpPr>
        <p:spPr/>
        <p:txBody>
          <a:bodyPr/>
          <a:lstStyle/>
          <a:p>
            <a:r>
              <a:rPr lang="en-US"/>
              <a:t>Workshop Attendees </a:t>
            </a:r>
          </a:p>
        </p:txBody>
      </p:sp>
      <p:pic>
        <p:nvPicPr>
          <p:cNvPr id="7" name="Content Placeholder 6" descr="A map of the united states&#10;&#10;Description automatically generated">
            <a:extLst>
              <a:ext uri="{FF2B5EF4-FFF2-40B4-BE49-F238E27FC236}">
                <a16:creationId xmlns:a16="http://schemas.microsoft.com/office/drawing/2014/main" id="{DFB378B6-7782-71B3-71B8-40502A02ED2E}"/>
              </a:ext>
            </a:extLst>
          </p:cNvPr>
          <p:cNvPicPr>
            <a:picLocks noGrp="1" noChangeAspect="1"/>
          </p:cNvPicPr>
          <p:nvPr>
            <p:ph idx="1"/>
          </p:nvPr>
        </p:nvPicPr>
        <p:blipFill>
          <a:blip r:embed="rId2"/>
          <a:stretch>
            <a:fillRect/>
          </a:stretch>
        </p:blipFill>
        <p:spPr>
          <a:xfrm>
            <a:off x="186605" y="1462426"/>
            <a:ext cx="7399327" cy="4303617"/>
          </a:xfrm>
        </p:spPr>
      </p:pic>
      <p:pic>
        <p:nvPicPr>
          <p:cNvPr id="8" name="Picture 7" descr="A map of the united states&#10;&#10;Description automatically generated">
            <a:extLst>
              <a:ext uri="{FF2B5EF4-FFF2-40B4-BE49-F238E27FC236}">
                <a16:creationId xmlns:a16="http://schemas.microsoft.com/office/drawing/2014/main" id="{F76FAB6A-408D-7E83-A19C-BBB46228E6D5}"/>
              </a:ext>
            </a:extLst>
          </p:cNvPr>
          <p:cNvPicPr>
            <a:picLocks noChangeAspect="1"/>
          </p:cNvPicPr>
          <p:nvPr/>
        </p:nvPicPr>
        <p:blipFill>
          <a:blip r:embed="rId3" cstate="hqprint">
            <a:extLst>
              <a:ext uri="{28A0092B-C50C-407E-A947-70E740481C1C}">
                <a14:useLocalDpi xmlns:a14="http://schemas.microsoft.com/office/drawing/2010/main"/>
              </a:ext>
            </a:extLst>
          </a:blip>
          <a:srcRect l="-71"/>
          <a:stretch/>
        </p:blipFill>
        <p:spPr>
          <a:xfrm>
            <a:off x="7702210" y="1462427"/>
            <a:ext cx="2116367" cy="1836793"/>
          </a:xfrm>
          <a:prstGeom prst="rect">
            <a:avLst/>
          </a:prstGeom>
        </p:spPr>
      </p:pic>
      <p:pic>
        <p:nvPicPr>
          <p:cNvPr id="9" name="Picture 8" descr="A map of hawaii with a red circle&#10;&#10;Description automatically generated">
            <a:extLst>
              <a:ext uri="{FF2B5EF4-FFF2-40B4-BE49-F238E27FC236}">
                <a16:creationId xmlns:a16="http://schemas.microsoft.com/office/drawing/2014/main" id="{D2BD7A9C-3941-F571-9E94-5CC9D3D69C4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934855" y="1462427"/>
            <a:ext cx="2115576" cy="1836793"/>
          </a:xfrm>
          <a:prstGeom prst="rect">
            <a:avLst/>
          </a:prstGeom>
        </p:spPr>
      </p:pic>
      <p:pic>
        <p:nvPicPr>
          <p:cNvPr id="10" name="Picture 9" descr="A map of the islands&#10;&#10;Description automatically generated">
            <a:extLst>
              <a:ext uri="{FF2B5EF4-FFF2-40B4-BE49-F238E27FC236}">
                <a16:creationId xmlns:a16="http://schemas.microsoft.com/office/drawing/2014/main" id="{256A56B0-388C-004B-F72D-C2B51BF158B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702210" y="3429000"/>
            <a:ext cx="3195945" cy="1438665"/>
          </a:xfrm>
          <a:prstGeom prst="rect">
            <a:avLst/>
          </a:prstGeom>
        </p:spPr>
      </p:pic>
    </p:spTree>
    <p:extLst>
      <p:ext uri="{BB962C8B-B14F-4D97-AF65-F5344CB8AC3E}">
        <p14:creationId xmlns:p14="http://schemas.microsoft.com/office/powerpoint/2010/main" val="4141589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528B-BF42-837D-057F-12EE3E713343}"/>
              </a:ext>
            </a:extLst>
          </p:cNvPr>
          <p:cNvSpPr>
            <a:spLocks noGrp="1"/>
          </p:cNvSpPr>
          <p:nvPr>
            <p:ph type="title"/>
          </p:nvPr>
        </p:nvSpPr>
        <p:spPr>
          <a:xfrm>
            <a:off x="838200" y="365125"/>
            <a:ext cx="10515600" cy="1325563"/>
          </a:xfrm>
        </p:spPr>
        <p:txBody>
          <a:bodyPr anchor="ctr">
            <a:normAutofit/>
          </a:bodyPr>
          <a:lstStyle/>
          <a:p>
            <a:pPr algn="ctr"/>
            <a:r>
              <a:rPr lang="en-US"/>
              <a:t>Learning Goals	</a:t>
            </a:r>
          </a:p>
        </p:txBody>
      </p:sp>
      <p:sp>
        <p:nvSpPr>
          <p:cNvPr id="4" name="Slide Number Placeholder 3">
            <a:extLst>
              <a:ext uri="{FF2B5EF4-FFF2-40B4-BE49-F238E27FC236}">
                <a16:creationId xmlns:a16="http://schemas.microsoft.com/office/drawing/2014/main" id="{AAAF42EE-454B-9D2E-D8BA-052802D8B889}"/>
              </a:ext>
            </a:extLst>
          </p:cNvPr>
          <p:cNvSpPr>
            <a:spLocks noGrp="1"/>
          </p:cNvSpPr>
          <p:nvPr>
            <p:ph type="sldNum" sz="quarter" idx="12"/>
          </p:nvPr>
        </p:nvSpPr>
        <p:spPr>
          <a:xfrm>
            <a:off x="158469" y="6337153"/>
            <a:ext cx="474577" cy="365125"/>
          </a:xfrm>
        </p:spPr>
        <p:txBody>
          <a:bodyPr anchor="ctr">
            <a:normAutofit/>
          </a:bodyPr>
          <a:lstStyle/>
          <a:p>
            <a:pPr>
              <a:spcAft>
                <a:spcPts val="600"/>
              </a:spcAft>
            </a:pPr>
            <a:fld id="{0CE223AA-2154-4A64-A14F-9F7CC593C8F9}" type="slidenum">
              <a:rPr lang="en-US" smtClean="0"/>
              <a:pPr>
                <a:spcAft>
                  <a:spcPts val="600"/>
                </a:spcAft>
              </a:pPr>
              <a:t>16</a:t>
            </a:fld>
            <a:endParaRPr lang="en-US"/>
          </a:p>
        </p:txBody>
      </p:sp>
      <p:graphicFrame>
        <p:nvGraphicFramePr>
          <p:cNvPr id="6" name="Content Placeholder 2">
            <a:extLst>
              <a:ext uri="{FF2B5EF4-FFF2-40B4-BE49-F238E27FC236}">
                <a16:creationId xmlns:a16="http://schemas.microsoft.com/office/drawing/2014/main" id="{B52E09D8-4C23-6B49-A20C-80D4B9E61F72}"/>
              </a:ext>
            </a:extLst>
          </p:cNvPr>
          <p:cNvGraphicFramePr>
            <a:graphicFrameLocks noGrp="1"/>
          </p:cNvGraphicFramePr>
          <p:nvPr>
            <p:ph idx="1"/>
            <p:extLst>
              <p:ext uri="{D42A27DB-BD31-4B8C-83A1-F6EECF244321}">
                <p14:modId xmlns:p14="http://schemas.microsoft.com/office/powerpoint/2010/main" val="3220399661"/>
              </p:ext>
            </p:extLst>
          </p:nvPr>
        </p:nvGraphicFramePr>
        <p:xfrm>
          <a:off x="838200" y="118554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2812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483A-9457-50DE-A1DC-A45999A92488}"/>
              </a:ext>
            </a:extLst>
          </p:cNvPr>
          <p:cNvSpPr>
            <a:spLocks noGrp="1"/>
          </p:cNvSpPr>
          <p:nvPr>
            <p:ph type="title"/>
          </p:nvPr>
        </p:nvSpPr>
        <p:spPr/>
        <p:txBody>
          <a:bodyPr/>
          <a:lstStyle/>
          <a:p>
            <a:r>
              <a:rPr lang="en-US"/>
              <a:t>Workshop Agenda</a:t>
            </a:r>
          </a:p>
        </p:txBody>
      </p:sp>
      <p:sp>
        <p:nvSpPr>
          <p:cNvPr id="3" name="Content Placeholder 2">
            <a:extLst>
              <a:ext uri="{FF2B5EF4-FFF2-40B4-BE49-F238E27FC236}">
                <a16:creationId xmlns:a16="http://schemas.microsoft.com/office/drawing/2014/main" id="{433515AF-C524-00F5-B0F3-BD2A019F305D}"/>
              </a:ext>
            </a:extLst>
          </p:cNvPr>
          <p:cNvSpPr>
            <a:spLocks noGrp="1"/>
          </p:cNvSpPr>
          <p:nvPr>
            <p:ph idx="1"/>
          </p:nvPr>
        </p:nvSpPr>
        <p:spPr/>
        <p:txBody>
          <a:bodyPr vert="horz" lIns="91440" tIns="45720" rIns="91440" bIns="45720" rtlCol="0" anchor="t">
            <a:normAutofit/>
          </a:bodyPr>
          <a:lstStyle/>
          <a:p>
            <a:r>
              <a:rPr lang="en-US">
                <a:latin typeface="Univers Condensed"/>
                <a:cs typeface="Calibri"/>
              </a:rPr>
              <a:t>1:25-2:55pm ET - Presentation and Q&amp;A</a:t>
            </a:r>
          </a:p>
          <a:p>
            <a:pPr lvl="1">
              <a:buFont typeface="Courier New" panose="020B0604020202020204" pitchFamily="34" charset="0"/>
              <a:buChar char="o"/>
            </a:pPr>
            <a:r>
              <a:rPr lang="en-US">
                <a:latin typeface="Univers Condensed"/>
                <a:cs typeface="Calibri"/>
              </a:rPr>
              <a:t>R2E2 Playbook Overview</a:t>
            </a:r>
          </a:p>
          <a:p>
            <a:pPr lvl="1">
              <a:buFont typeface="Courier New" panose="020B0604020202020204" pitchFamily="34" charset="0"/>
              <a:buChar char="o"/>
            </a:pPr>
            <a:r>
              <a:rPr lang="en-US">
                <a:cs typeface="Calibri"/>
              </a:rPr>
              <a:t>Best Practices and Case Studies</a:t>
            </a:r>
          </a:p>
          <a:p>
            <a:pPr lvl="1">
              <a:buFont typeface="Courier New" panose="020B0604020202020204" pitchFamily="34" charset="0"/>
              <a:buChar char="o"/>
            </a:pPr>
            <a:r>
              <a:rPr lang="en-US">
                <a:latin typeface="Univers Condensed"/>
                <a:cs typeface="Calibri"/>
              </a:rPr>
              <a:t>Audience Polls</a:t>
            </a:r>
          </a:p>
          <a:p>
            <a:pPr lvl="1">
              <a:buFont typeface="Courier New" panose="020B0604020202020204" pitchFamily="34" charset="0"/>
              <a:buChar char="o"/>
            </a:pPr>
            <a:r>
              <a:rPr lang="en-US">
                <a:latin typeface="Univers Condensed"/>
                <a:cs typeface="Calibri"/>
              </a:rPr>
              <a:t>Q&amp;A</a:t>
            </a:r>
          </a:p>
          <a:p>
            <a:r>
              <a:rPr lang="en-US">
                <a:latin typeface="Univers Condensed"/>
                <a:cs typeface="Calibri"/>
              </a:rPr>
              <a:t>2:55 –3:10pm ET- </a:t>
            </a:r>
            <a:r>
              <a:rPr lang="en-US">
                <a:ea typeface="+mn-lt"/>
                <a:cs typeface="+mn-lt"/>
              </a:rPr>
              <a:t>15-minute Break </a:t>
            </a:r>
          </a:p>
          <a:p>
            <a:r>
              <a:rPr lang="en-US">
                <a:latin typeface="Univers Condensed"/>
                <a:cs typeface="Calibri"/>
              </a:rPr>
              <a:t>3:10pm-3:40pm ET - Interactive Discussion of Best Practices with Field Experts</a:t>
            </a:r>
          </a:p>
          <a:p>
            <a:r>
              <a:rPr lang="en-US">
                <a:latin typeface="Univers Condensed"/>
                <a:cs typeface="Calibri"/>
              </a:rPr>
              <a:t>3:40pm-3:55pm ET- Wrap Up Audience Polls and Links to Resources</a:t>
            </a:r>
            <a:endParaRPr lang="en-US"/>
          </a:p>
        </p:txBody>
      </p:sp>
      <p:sp>
        <p:nvSpPr>
          <p:cNvPr id="4" name="Slide Number Placeholder 3">
            <a:extLst>
              <a:ext uri="{FF2B5EF4-FFF2-40B4-BE49-F238E27FC236}">
                <a16:creationId xmlns:a16="http://schemas.microsoft.com/office/drawing/2014/main" id="{E64AFEF3-1321-5B59-6437-E6651B179C8A}"/>
              </a:ext>
            </a:extLst>
          </p:cNvPr>
          <p:cNvSpPr>
            <a:spLocks noGrp="1"/>
          </p:cNvSpPr>
          <p:nvPr>
            <p:ph type="sldNum" sz="quarter" idx="12"/>
          </p:nvPr>
        </p:nvSpPr>
        <p:spPr/>
        <p:txBody>
          <a:bodyPr/>
          <a:lstStyle/>
          <a:p>
            <a:fld id="{0CE223AA-2154-4A64-A14F-9F7CC593C8F9}" type="slidenum">
              <a:rPr lang="en-US" smtClean="0"/>
              <a:t>17</a:t>
            </a:fld>
            <a:endParaRPr lang="en-US"/>
          </a:p>
        </p:txBody>
      </p:sp>
    </p:spTree>
    <p:extLst>
      <p:ext uri="{BB962C8B-B14F-4D97-AF65-F5344CB8AC3E}">
        <p14:creationId xmlns:p14="http://schemas.microsoft.com/office/powerpoint/2010/main" val="89681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83FE31-7771-08D2-02FB-8236DB19DE01}"/>
              </a:ext>
            </a:extLst>
          </p:cNvPr>
          <p:cNvSpPr>
            <a:spLocks noGrp="1"/>
          </p:cNvSpPr>
          <p:nvPr>
            <p:ph type="sldNum" sz="quarter" idx="12"/>
          </p:nvPr>
        </p:nvSpPr>
        <p:spPr/>
        <p:txBody>
          <a:bodyPr/>
          <a:lstStyle/>
          <a:p>
            <a:fld id="{0CE223AA-2154-4A64-A14F-9F7CC593C8F9}" type="slidenum">
              <a:rPr lang="en-US" smtClean="0"/>
              <a:pPr/>
              <a:t>18</a:t>
            </a:fld>
            <a:endParaRPr lang="en-US"/>
          </a:p>
        </p:txBody>
      </p:sp>
      <p:sp>
        <p:nvSpPr>
          <p:cNvPr id="3" name="Title 2">
            <a:extLst>
              <a:ext uri="{FF2B5EF4-FFF2-40B4-BE49-F238E27FC236}">
                <a16:creationId xmlns:a16="http://schemas.microsoft.com/office/drawing/2014/main" id="{DD0C06CF-CC18-B2F1-EA71-A1D540D2D080}"/>
              </a:ext>
            </a:extLst>
          </p:cNvPr>
          <p:cNvSpPr>
            <a:spLocks noGrp="1"/>
          </p:cNvSpPr>
          <p:nvPr>
            <p:ph type="title"/>
          </p:nvPr>
        </p:nvSpPr>
        <p:spPr/>
        <p:txBody>
          <a:bodyPr/>
          <a:lstStyle/>
          <a:p>
            <a:r>
              <a:rPr lang="en-US"/>
              <a:t>The R2E2 Playbook</a:t>
            </a:r>
            <a:br>
              <a:rPr lang="en-US"/>
            </a:br>
            <a:r>
              <a:rPr lang="en-US" sz="2400"/>
              <a:t>r2e2playbook.org</a:t>
            </a:r>
          </a:p>
        </p:txBody>
      </p:sp>
    </p:spTree>
    <p:extLst>
      <p:ext uri="{BB962C8B-B14F-4D97-AF65-F5344CB8AC3E}">
        <p14:creationId xmlns:p14="http://schemas.microsoft.com/office/powerpoint/2010/main" val="1940613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The Problem</a:t>
            </a:r>
          </a:p>
        </p:txBody>
      </p:sp>
      <p:sp>
        <p:nvSpPr>
          <p:cNvPr id="3" name="Content Placeholder 2">
            <a:extLst>
              <a:ext uri="{FF2B5EF4-FFF2-40B4-BE49-F238E27FC236}">
                <a16:creationId xmlns:a16="http://schemas.microsoft.com/office/drawing/2014/main" id="{AF096F91-40AB-523C-E024-5133ECC06D5E}"/>
              </a:ext>
            </a:extLst>
          </p:cNvPr>
          <p:cNvSpPr>
            <a:spLocks noGrp="1"/>
          </p:cNvSpPr>
          <p:nvPr>
            <p:ph idx="1"/>
          </p:nvPr>
        </p:nvSpPr>
        <p:spPr>
          <a:xfrm>
            <a:off x="158469" y="1690688"/>
            <a:ext cx="6305593" cy="4351338"/>
          </a:xfrm>
        </p:spPr>
        <p:txBody>
          <a:bodyPr>
            <a:normAutofit/>
          </a:bodyPr>
          <a:lstStyle/>
          <a:p>
            <a:r>
              <a:rPr lang="en-US"/>
              <a:t>M</a:t>
            </a:r>
            <a:r>
              <a:rPr lang="en-US" sz="2800"/>
              <a:t>any low- and moderate-income households have not reaped the benefits of past energy efficiency efforts.</a:t>
            </a:r>
          </a:p>
          <a:p>
            <a:pPr lvl="1"/>
            <a:r>
              <a:rPr lang="en-US" sz="2400"/>
              <a:t>67% percent of households with low incomes face a high energy burden</a:t>
            </a:r>
            <a:r>
              <a:rPr lang="en-US"/>
              <a:t>. </a:t>
            </a:r>
          </a:p>
          <a:p>
            <a:pPr lvl="1"/>
            <a:r>
              <a:rPr lang="en-US" sz="2400"/>
              <a:t>Energy burdens are disproportionate: Black, Hispanic, Native American, older adult households, and families residing in low-income multifamily housing experience higher energy burdens.</a:t>
            </a:r>
          </a:p>
          <a:p>
            <a:pPr lvl="1"/>
            <a:endParaRPr lang="en-US"/>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19</a:t>
            </a:fld>
            <a:endParaRPr lang="en-US"/>
          </a:p>
        </p:txBody>
      </p:sp>
      <p:pic>
        <p:nvPicPr>
          <p:cNvPr id="6" name="Picture 5" descr="A person fixing a air conditioner&#10;&#10;Description automatically generated">
            <a:extLst>
              <a:ext uri="{FF2B5EF4-FFF2-40B4-BE49-F238E27FC236}">
                <a16:creationId xmlns:a16="http://schemas.microsoft.com/office/drawing/2014/main" id="{423A8AAB-C484-8E5E-DF95-243945440ED5}"/>
              </a:ext>
            </a:extLst>
          </p:cNvPr>
          <p:cNvPicPr>
            <a:picLocks noChangeAspect="1"/>
          </p:cNvPicPr>
          <p:nvPr/>
        </p:nvPicPr>
        <p:blipFill>
          <a:blip r:embed="rId2"/>
          <a:stretch>
            <a:fillRect/>
          </a:stretch>
        </p:blipFill>
        <p:spPr>
          <a:xfrm>
            <a:off x="6464061" y="1690688"/>
            <a:ext cx="4763572" cy="4080793"/>
          </a:xfrm>
          <a:prstGeom prst="rect">
            <a:avLst/>
          </a:prstGeom>
        </p:spPr>
      </p:pic>
    </p:spTree>
    <p:extLst>
      <p:ext uri="{BB962C8B-B14F-4D97-AF65-F5344CB8AC3E}">
        <p14:creationId xmlns:p14="http://schemas.microsoft.com/office/powerpoint/2010/main" val="4230189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CAED-EB3C-A5DC-AEBF-ED293070C489}"/>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8C848202-9402-5262-B9A1-32DC3C81428D}"/>
              </a:ext>
            </a:extLst>
          </p:cNvPr>
          <p:cNvSpPr>
            <a:spLocks noGrp="1"/>
          </p:cNvSpPr>
          <p:nvPr>
            <p:ph idx="1"/>
          </p:nvPr>
        </p:nvSpPr>
        <p:spPr>
          <a:xfrm>
            <a:off x="638332" y="1413396"/>
            <a:ext cx="10715468" cy="4763567"/>
          </a:xfrm>
        </p:spPr>
        <p:txBody>
          <a:bodyPr vert="horz" lIns="91440" tIns="45720" rIns="91440" bIns="45720" rtlCol="0" anchor="t">
            <a:normAutofit/>
          </a:bodyPr>
          <a:lstStyle/>
          <a:p>
            <a:pPr algn="l" rtl="0" fontAlgn="base"/>
            <a:r>
              <a:rPr lang="en-US" sz="2400">
                <a:solidFill>
                  <a:srgbClr val="000000"/>
                </a:solidFill>
                <a:latin typeface="Univers Condensed"/>
              </a:rPr>
              <a:t>We are recording this webinar and will be making it available to all registrants within a few business days. </a:t>
            </a:r>
            <a:endParaRPr lang="en-US" sz="2000">
              <a:solidFill>
                <a:srgbClr val="000000"/>
              </a:solidFill>
              <a:latin typeface="Univers Condensed"/>
            </a:endParaRPr>
          </a:p>
          <a:p>
            <a:r>
              <a:rPr lang="en-US" sz="2400">
                <a:solidFill>
                  <a:srgbClr val="000000"/>
                </a:solidFill>
                <a:latin typeface="Univers Condensed"/>
              </a:rPr>
              <a:t>Please keep your microphone on mute during the presentation (you can turn on your video). </a:t>
            </a:r>
          </a:p>
          <a:p>
            <a:r>
              <a:rPr lang="en-US" sz="2400">
                <a:solidFill>
                  <a:srgbClr val="000000"/>
                </a:solidFill>
                <a:latin typeface="Univers Condensed"/>
              </a:rPr>
              <a:t>To ask a question during the webinar, please submit it via the chat at the bottom of your screen. </a:t>
            </a:r>
          </a:p>
          <a:p>
            <a:r>
              <a:rPr lang="en-US" sz="2400">
                <a:solidFill>
                  <a:srgbClr val="000000"/>
                </a:solidFill>
                <a:latin typeface="Univers Condensed"/>
              </a:rPr>
              <a:t>Use the chat to engage in respectful and productive discussion with other participants. </a:t>
            </a:r>
          </a:p>
          <a:p>
            <a:r>
              <a:rPr lang="en-US" sz="2400">
                <a:solidFill>
                  <a:srgbClr val="000000"/>
                </a:solidFill>
                <a:latin typeface="Univers Condensed"/>
              </a:rPr>
              <a:t>Code of conduct: R2E2 will not tolerate behaviors that cause harm or disrupt the learning environment. Please direct message Carolyn Conant if you feel unsafe in this space. Disruptive participants may be removed from the webinar.</a:t>
            </a:r>
            <a:endParaRPr lang="en-US" sz="2400">
              <a:latin typeface="Univers Condensed"/>
            </a:endParaRPr>
          </a:p>
        </p:txBody>
      </p:sp>
      <p:sp>
        <p:nvSpPr>
          <p:cNvPr id="4" name="Slide Number Placeholder 3">
            <a:extLst>
              <a:ext uri="{FF2B5EF4-FFF2-40B4-BE49-F238E27FC236}">
                <a16:creationId xmlns:a16="http://schemas.microsoft.com/office/drawing/2014/main" id="{FD73FE1C-A51A-CB53-79D3-510F2F920504}"/>
              </a:ext>
            </a:extLst>
          </p:cNvPr>
          <p:cNvSpPr>
            <a:spLocks noGrp="1"/>
          </p:cNvSpPr>
          <p:nvPr>
            <p:ph type="sldNum" sz="quarter" idx="12"/>
          </p:nvPr>
        </p:nvSpPr>
        <p:spPr/>
        <p:txBody>
          <a:bodyPr/>
          <a:lstStyle/>
          <a:p>
            <a:fld id="{0CE223AA-2154-4A64-A14F-9F7CC593C8F9}" type="slidenum">
              <a:rPr lang="en-US" smtClean="0"/>
              <a:t>2</a:t>
            </a:fld>
            <a:endParaRPr lang="en-US"/>
          </a:p>
        </p:txBody>
      </p:sp>
    </p:spTree>
    <p:extLst>
      <p:ext uri="{BB962C8B-B14F-4D97-AF65-F5344CB8AC3E}">
        <p14:creationId xmlns:p14="http://schemas.microsoft.com/office/powerpoint/2010/main" val="3877401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20</a:t>
            </a:fld>
            <a:endParaRPr lang="en-US"/>
          </a:p>
        </p:txBody>
      </p:sp>
      <p:sp>
        <p:nvSpPr>
          <p:cNvPr id="9" name="TextBox 8">
            <a:extLst>
              <a:ext uri="{FF2B5EF4-FFF2-40B4-BE49-F238E27FC236}">
                <a16:creationId xmlns:a16="http://schemas.microsoft.com/office/drawing/2014/main" id="{3019A08C-0242-4D67-3C05-1664089FC91A}"/>
              </a:ext>
            </a:extLst>
          </p:cNvPr>
          <p:cNvSpPr txBox="1"/>
          <p:nvPr/>
        </p:nvSpPr>
        <p:spPr>
          <a:xfrm>
            <a:off x="6232568" y="5301234"/>
            <a:ext cx="6096000" cy="276999"/>
          </a:xfrm>
          <a:prstGeom prst="rect">
            <a:avLst/>
          </a:prstGeom>
          <a:noFill/>
        </p:spPr>
        <p:txBody>
          <a:bodyPr wrap="square">
            <a:spAutoFit/>
          </a:bodyPr>
          <a:lstStyle/>
          <a:p>
            <a:pPr algn="ctr"/>
            <a:r>
              <a:rPr lang="en-US" sz="1200"/>
              <a:t>HVAC Installation in SW Virginia. Source – Appalachian Voices</a:t>
            </a:r>
          </a:p>
        </p:txBody>
      </p:sp>
      <p:pic>
        <p:nvPicPr>
          <p:cNvPr id="11" name="Picture 10">
            <a:extLst>
              <a:ext uri="{FF2B5EF4-FFF2-40B4-BE49-F238E27FC236}">
                <a16:creationId xmlns:a16="http://schemas.microsoft.com/office/drawing/2014/main" id="{6BA8748A-96D0-F292-FBF8-E82B3DD5614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1594" r="1250"/>
          <a:stretch/>
        </p:blipFill>
        <p:spPr>
          <a:xfrm>
            <a:off x="-1" y="0"/>
            <a:ext cx="12226825" cy="5929162"/>
          </a:xfrm>
          <a:prstGeom prst="rect">
            <a:avLst/>
          </a:prstGeom>
        </p:spPr>
      </p:pic>
    </p:spTree>
    <p:extLst>
      <p:ext uri="{BB962C8B-B14F-4D97-AF65-F5344CB8AC3E}">
        <p14:creationId xmlns:p14="http://schemas.microsoft.com/office/powerpoint/2010/main" val="677541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12 Recommended Actions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21</a:t>
            </a:fld>
            <a:endParaRPr lang="en-US"/>
          </a:p>
        </p:txBody>
      </p:sp>
      <p:graphicFrame>
        <p:nvGraphicFramePr>
          <p:cNvPr id="5" name="Content Placeholder 6">
            <a:extLst>
              <a:ext uri="{FF2B5EF4-FFF2-40B4-BE49-F238E27FC236}">
                <a16:creationId xmlns:a16="http://schemas.microsoft.com/office/drawing/2014/main" id="{4A67122E-01FF-4344-7E78-358A34467C1B}"/>
              </a:ext>
            </a:extLst>
          </p:cNvPr>
          <p:cNvGraphicFramePr>
            <a:graphicFrameLocks noGrp="1"/>
          </p:cNvGraphicFramePr>
          <p:nvPr>
            <p:ph sz="half" idx="1"/>
            <p:extLst>
              <p:ext uri="{D42A27DB-BD31-4B8C-83A1-F6EECF244321}">
                <p14:modId xmlns:p14="http://schemas.microsoft.com/office/powerpoint/2010/main" val="1115224675"/>
              </p:ext>
            </p:extLst>
          </p:nvPr>
        </p:nvGraphicFramePr>
        <p:xfrm>
          <a:off x="1785937" y="1525799"/>
          <a:ext cx="8620125" cy="4686412"/>
        </p:xfrm>
        <a:graphic>
          <a:graphicData uri="http://schemas.openxmlformats.org/drawingml/2006/table">
            <a:tbl>
              <a:tblPr firstRow="1" bandRow="1">
                <a:tableStyleId>{3B4B98B0-60AC-42C2-AFA5-B58CD77FA1E5}</a:tableStyleId>
              </a:tblPr>
              <a:tblGrid>
                <a:gridCol w="4241675">
                  <a:extLst>
                    <a:ext uri="{9D8B030D-6E8A-4147-A177-3AD203B41FA5}">
                      <a16:colId xmlns:a16="http://schemas.microsoft.com/office/drawing/2014/main" val="2899950724"/>
                    </a:ext>
                  </a:extLst>
                </a:gridCol>
                <a:gridCol w="4378450">
                  <a:extLst>
                    <a:ext uri="{9D8B030D-6E8A-4147-A177-3AD203B41FA5}">
                      <a16:colId xmlns:a16="http://schemas.microsoft.com/office/drawing/2014/main" val="1853030959"/>
                    </a:ext>
                  </a:extLst>
                </a:gridCol>
              </a:tblGrid>
              <a:tr h="714403">
                <a:tc>
                  <a:txBody>
                    <a:bodyPr/>
                    <a:lstStyle/>
                    <a:p>
                      <a:pPr lvl="1"/>
                      <a:r>
                        <a:rPr lang="en-US" sz="1800" b="1" kern="1200">
                          <a:solidFill>
                            <a:schemeClr val="tx1"/>
                          </a:solidFill>
                          <a:effectLst/>
                          <a:latin typeface="+mn-lt"/>
                        </a:rPr>
                        <a:t>1. Begin with a landscape analysis.</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tx1"/>
                          </a:solidFill>
                          <a:effectLst/>
                          <a:latin typeface="+mn-lt"/>
                        </a:rPr>
                        <a:t>7. Design program in coordination with partners.</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2730422"/>
                  </a:ext>
                </a:extLst>
              </a:tr>
              <a:tr h="714403">
                <a:tc>
                  <a:txBody>
                    <a:bodyPr/>
                    <a:lstStyle/>
                    <a:p>
                      <a:pPr lvl="1"/>
                      <a:r>
                        <a:rPr lang="en-US" sz="1800" b="1" kern="1200">
                          <a:solidFill>
                            <a:schemeClr val="tx1"/>
                          </a:solidFill>
                          <a:effectLst/>
                          <a:latin typeface="+mn-lt"/>
                        </a:rPr>
                        <a:t>2. Design equitable engagement activities.</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tx1"/>
                          </a:solidFill>
                          <a:effectLst/>
                          <a:latin typeface="+mn-lt"/>
                        </a:rPr>
                        <a:t>8. Prioritize the most energy insecure LMI households to receive upgrades.</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4651101"/>
                  </a:ext>
                </a:extLst>
              </a:tr>
              <a:tr h="714403">
                <a:tc>
                  <a:txBody>
                    <a:bodyPr/>
                    <a:lstStyle/>
                    <a:p>
                      <a:pPr lvl="1"/>
                      <a:r>
                        <a:rPr lang="en-US" sz="1800" b="1" kern="1200">
                          <a:solidFill>
                            <a:schemeClr val="tx1"/>
                          </a:solidFill>
                          <a:effectLst/>
                          <a:latin typeface="+mn-lt"/>
                        </a:rPr>
                        <a:t>3. Identify program focus areas.</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tx1"/>
                          </a:solidFill>
                          <a:effectLst/>
                          <a:latin typeface="+mn-lt"/>
                        </a:rPr>
                        <a:t>9. Build accountability into the program.</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90533"/>
                  </a:ext>
                </a:extLst>
              </a:tr>
              <a:tr h="714403">
                <a:tc>
                  <a:txBody>
                    <a:bodyPr/>
                    <a:lstStyle/>
                    <a:p>
                      <a:pPr lvl="1"/>
                      <a:r>
                        <a:rPr lang="en-US" sz="1800" b="1" kern="1200">
                          <a:solidFill>
                            <a:schemeClr val="tx1"/>
                          </a:solidFill>
                          <a:effectLst/>
                          <a:latin typeface="+mn-lt"/>
                        </a:rPr>
                        <a:t>4. Establish program upgrade offerings.</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tx1"/>
                          </a:solidFill>
                          <a:effectLst/>
                          <a:latin typeface="+mn-lt"/>
                        </a:rPr>
                        <a:t>10. Ensure the program provides health and safety measures.</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2621717"/>
                  </a:ext>
                </a:extLst>
              </a:tr>
              <a:tr h="714403">
                <a:tc>
                  <a:txBody>
                    <a:bodyPr/>
                    <a:lstStyle/>
                    <a:p>
                      <a:pPr lvl="1"/>
                      <a:r>
                        <a:rPr lang="en-US" sz="1800" b="1" kern="1200">
                          <a:solidFill>
                            <a:schemeClr val="tx1"/>
                          </a:solidFill>
                          <a:effectLst/>
                          <a:latin typeface="+mn-lt"/>
                        </a:rPr>
                        <a:t>5. Design program offerings to prevent increased household costs and displacement.</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tx1"/>
                          </a:solidFill>
                          <a:effectLst/>
                          <a:latin typeface="+mn-lt"/>
                        </a:rPr>
                        <a:t>11. Ensure the program streamlines how users access funding.</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8534567"/>
                  </a:ext>
                </a:extLst>
              </a:tr>
              <a:tr h="714403">
                <a:tc>
                  <a:txBody>
                    <a:bodyPr/>
                    <a:lstStyle/>
                    <a:p>
                      <a:pPr lvl="1"/>
                      <a:r>
                        <a:rPr lang="en-US" sz="1800" b="1" kern="1200">
                          <a:solidFill>
                            <a:schemeClr val="tx1"/>
                          </a:solidFill>
                          <a:effectLst/>
                          <a:latin typeface="+mn-lt"/>
                        </a:rPr>
                        <a:t>6. Create an easy-to-use program intake, participation, and support process.</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r>
                        <a:rPr lang="en-US" sz="1800" b="1" kern="1200">
                          <a:solidFill>
                            <a:schemeClr val="tx1"/>
                          </a:solidFill>
                          <a:effectLst/>
                          <a:latin typeface="+mn-lt"/>
                        </a:rPr>
                        <a:t>12. Ensure the program helps build out a local green workforce.</a:t>
                      </a:r>
                      <a:endParaRPr lang="en-US" sz="1800" b="1">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36666"/>
                  </a:ext>
                </a:extLst>
              </a:tr>
            </a:tbl>
          </a:graphicData>
        </a:graphic>
      </p:graphicFrame>
      <p:pic>
        <p:nvPicPr>
          <p:cNvPr id="7" name="Graphic 6" descr="Binoculars with solid fill">
            <a:extLst>
              <a:ext uri="{FF2B5EF4-FFF2-40B4-BE49-F238E27FC236}">
                <a16:creationId xmlns:a16="http://schemas.microsoft.com/office/drawing/2014/main" id="{410CE411-5A13-87B0-3FAD-34C7C03C67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5937" y="1690688"/>
            <a:ext cx="365760" cy="365760"/>
          </a:xfrm>
          <a:prstGeom prst="rect">
            <a:avLst/>
          </a:prstGeom>
        </p:spPr>
      </p:pic>
      <p:pic>
        <p:nvPicPr>
          <p:cNvPr id="8" name="Graphic 7" descr="Handshake with solid fill">
            <a:extLst>
              <a:ext uri="{FF2B5EF4-FFF2-40B4-BE49-F238E27FC236}">
                <a16:creationId xmlns:a16="http://schemas.microsoft.com/office/drawing/2014/main" id="{1B6C632D-BD60-3475-F40B-107E7697AB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0217" y="2394162"/>
            <a:ext cx="457200" cy="457200"/>
          </a:xfrm>
          <a:prstGeom prst="rect">
            <a:avLst/>
          </a:prstGeom>
        </p:spPr>
      </p:pic>
      <p:pic>
        <p:nvPicPr>
          <p:cNvPr id="9" name="Graphic 8" descr="Bullseye with solid fill">
            <a:extLst>
              <a:ext uri="{FF2B5EF4-FFF2-40B4-BE49-F238E27FC236}">
                <a16:creationId xmlns:a16="http://schemas.microsoft.com/office/drawing/2014/main" id="{FB92C971-21D4-79FF-BEC3-2C02C036AE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0217" y="3063908"/>
            <a:ext cx="457200" cy="457200"/>
          </a:xfrm>
          <a:prstGeom prst="rect">
            <a:avLst/>
          </a:prstGeom>
        </p:spPr>
      </p:pic>
      <p:pic>
        <p:nvPicPr>
          <p:cNvPr id="10" name="Graphic 9" descr="Meeting with solid fill">
            <a:extLst>
              <a:ext uri="{FF2B5EF4-FFF2-40B4-BE49-F238E27FC236}">
                <a16:creationId xmlns:a16="http://schemas.microsoft.com/office/drawing/2014/main" id="{73ED3982-6090-C5E8-F9B4-7EFDA71964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0217" y="3778039"/>
            <a:ext cx="457200" cy="457200"/>
          </a:xfrm>
          <a:prstGeom prst="rect">
            <a:avLst/>
          </a:prstGeom>
        </p:spPr>
      </p:pic>
      <p:pic>
        <p:nvPicPr>
          <p:cNvPr id="11" name="Graphic 10" descr="City with solid fill">
            <a:extLst>
              <a:ext uri="{FF2B5EF4-FFF2-40B4-BE49-F238E27FC236}">
                <a16:creationId xmlns:a16="http://schemas.microsoft.com/office/drawing/2014/main" id="{BA191FDD-ECC3-E1CD-3DEA-42B0251129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94497" y="4492170"/>
            <a:ext cx="457200" cy="457200"/>
          </a:xfrm>
          <a:prstGeom prst="rect">
            <a:avLst/>
          </a:prstGeom>
        </p:spPr>
      </p:pic>
      <p:pic>
        <p:nvPicPr>
          <p:cNvPr id="12" name="Graphic 11" descr="Chat with solid fill">
            <a:extLst>
              <a:ext uri="{FF2B5EF4-FFF2-40B4-BE49-F238E27FC236}">
                <a16:creationId xmlns:a16="http://schemas.microsoft.com/office/drawing/2014/main" id="{D7C0AF29-C68F-6FE2-AB10-96F29081F8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94497" y="5352190"/>
            <a:ext cx="457200" cy="457200"/>
          </a:xfrm>
          <a:prstGeom prst="rect">
            <a:avLst/>
          </a:prstGeom>
        </p:spPr>
      </p:pic>
      <p:pic>
        <p:nvPicPr>
          <p:cNvPr id="13" name="Graphic 12" descr="Group brainstorm with solid fill">
            <a:extLst>
              <a:ext uri="{FF2B5EF4-FFF2-40B4-BE49-F238E27FC236}">
                <a16:creationId xmlns:a16="http://schemas.microsoft.com/office/drawing/2014/main" id="{B9841117-98A2-D785-F104-BD0668A60CF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50279" y="1604353"/>
            <a:ext cx="457200" cy="457200"/>
          </a:xfrm>
          <a:prstGeom prst="rect">
            <a:avLst/>
          </a:prstGeom>
        </p:spPr>
      </p:pic>
      <p:pic>
        <p:nvPicPr>
          <p:cNvPr id="14" name="Graphic 13" descr="Piggy Bank with solid fill">
            <a:extLst>
              <a:ext uri="{FF2B5EF4-FFF2-40B4-BE49-F238E27FC236}">
                <a16:creationId xmlns:a16="http://schemas.microsoft.com/office/drawing/2014/main" id="{C7C3539A-ECF2-5352-9E86-8DDE6CACB2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50279" y="2394162"/>
            <a:ext cx="457200" cy="457200"/>
          </a:xfrm>
          <a:prstGeom prst="rect">
            <a:avLst/>
          </a:prstGeom>
        </p:spPr>
      </p:pic>
      <p:pic>
        <p:nvPicPr>
          <p:cNvPr id="15" name="Graphic 14" descr="Target Audience with solid fill">
            <a:extLst>
              <a:ext uri="{FF2B5EF4-FFF2-40B4-BE49-F238E27FC236}">
                <a16:creationId xmlns:a16="http://schemas.microsoft.com/office/drawing/2014/main" id="{B559DF77-07E6-9A1D-810C-6850DB99834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50279" y="3063908"/>
            <a:ext cx="457200" cy="457200"/>
          </a:xfrm>
          <a:prstGeom prst="rect">
            <a:avLst/>
          </a:prstGeom>
        </p:spPr>
      </p:pic>
      <p:pic>
        <p:nvPicPr>
          <p:cNvPr id="16" name="Graphic 15" descr="Medical with solid fill">
            <a:extLst>
              <a:ext uri="{FF2B5EF4-FFF2-40B4-BE49-F238E27FC236}">
                <a16:creationId xmlns:a16="http://schemas.microsoft.com/office/drawing/2014/main" id="{B53CE50D-85C1-E7D3-2D72-80D249415FC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50279" y="3869005"/>
            <a:ext cx="457200" cy="457200"/>
          </a:xfrm>
          <a:prstGeom prst="rect">
            <a:avLst/>
          </a:prstGeom>
        </p:spPr>
      </p:pic>
      <p:pic>
        <p:nvPicPr>
          <p:cNvPr id="17" name="Graphic 16" descr="Money with solid fill">
            <a:extLst>
              <a:ext uri="{FF2B5EF4-FFF2-40B4-BE49-F238E27FC236}">
                <a16:creationId xmlns:a16="http://schemas.microsoft.com/office/drawing/2014/main" id="{3F1C18DB-1EBF-72A1-E06F-8321DDFB08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050279" y="4674102"/>
            <a:ext cx="457200" cy="457200"/>
          </a:xfrm>
          <a:prstGeom prst="rect">
            <a:avLst/>
          </a:prstGeom>
        </p:spPr>
      </p:pic>
      <p:pic>
        <p:nvPicPr>
          <p:cNvPr id="18" name="Graphic 17" descr="Mining tools with solid fill">
            <a:extLst>
              <a:ext uri="{FF2B5EF4-FFF2-40B4-BE49-F238E27FC236}">
                <a16:creationId xmlns:a16="http://schemas.microsoft.com/office/drawing/2014/main" id="{B26B9E21-D9A7-BA2F-DD05-3FA8C222B08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050279" y="5580790"/>
            <a:ext cx="457200" cy="457200"/>
          </a:xfrm>
          <a:prstGeom prst="rect">
            <a:avLst/>
          </a:prstGeom>
        </p:spPr>
      </p:pic>
    </p:spTree>
    <p:extLst>
      <p:ext uri="{BB962C8B-B14F-4D97-AF65-F5344CB8AC3E}">
        <p14:creationId xmlns:p14="http://schemas.microsoft.com/office/powerpoint/2010/main" val="2292420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22</a:t>
            </a:fld>
            <a:endParaRPr lang="en-US"/>
          </a:p>
        </p:txBody>
      </p:sp>
      <p:sp>
        <p:nvSpPr>
          <p:cNvPr id="9" name="TextBox 8">
            <a:extLst>
              <a:ext uri="{FF2B5EF4-FFF2-40B4-BE49-F238E27FC236}">
                <a16:creationId xmlns:a16="http://schemas.microsoft.com/office/drawing/2014/main" id="{3019A08C-0242-4D67-3C05-1664089FC91A}"/>
              </a:ext>
            </a:extLst>
          </p:cNvPr>
          <p:cNvSpPr txBox="1"/>
          <p:nvPr/>
        </p:nvSpPr>
        <p:spPr>
          <a:xfrm>
            <a:off x="6232568" y="5301234"/>
            <a:ext cx="6096000" cy="276999"/>
          </a:xfrm>
          <a:prstGeom prst="rect">
            <a:avLst/>
          </a:prstGeom>
          <a:noFill/>
        </p:spPr>
        <p:txBody>
          <a:bodyPr wrap="square">
            <a:spAutoFit/>
          </a:bodyPr>
          <a:lstStyle/>
          <a:p>
            <a:pPr algn="ctr"/>
            <a:r>
              <a:rPr lang="en-US" sz="1200"/>
              <a:t>HVAC Installation in SW Virginia. Source – Appalachian Voices</a:t>
            </a:r>
          </a:p>
        </p:txBody>
      </p:sp>
      <p:pic>
        <p:nvPicPr>
          <p:cNvPr id="2" name="Picture 1" descr="A screenshot of a website&#10;&#10;Description automatically generated">
            <a:extLst>
              <a:ext uri="{FF2B5EF4-FFF2-40B4-BE49-F238E27FC236}">
                <a16:creationId xmlns:a16="http://schemas.microsoft.com/office/drawing/2014/main" id="{121A8B19-9589-1AA5-967D-F9A6FED075A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37" b="10183"/>
          <a:stretch/>
        </p:blipFill>
        <p:spPr>
          <a:xfrm>
            <a:off x="447082" y="0"/>
            <a:ext cx="11570972" cy="6014700"/>
          </a:xfrm>
          <a:prstGeom prst="rect">
            <a:avLst/>
          </a:prstGeom>
        </p:spPr>
      </p:pic>
    </p:spTree>
    <p:extLst>
      <p:ext uri="{BB962C8B-B14F-4D97-AF65-F5344CB8AC3E}">
        <p14:creationId xmlns:p14="http://schemas.microsoft.com/office/powerpoint/2010/main" val="64055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Case Study Examples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23</a:t>
            </a:fld>
            <a:endParaRPr lang="en-US"/>
          </a:p>
        </p:txBody>
      </p:sp>
      <p:pic>
        <p:nvPicPr>
          <p:cNvPr id="19" name="Picture 18" descr="A white text on a white background&#10;&#10;Description automatically generated">
            <a:extLst>
              <a:ext uri="{FF2B5EF4-FFF2-40B4-BE49-F238E27FC236}">
                <a16:creationId xmlns:a16="http://schemas.microsoft.com/office/drawing/2014/main" id="{10C162B2-B262-418E-B613-804788C1AC1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6" t="-1000"/>
          <a:stretch/>
        </p:blipFill>
        <p:spPr>
          <a:xfrm>
            <a:off x="677605" y="2053240"/>
            <a:ext cx="10499542" cy="3721302"/>
          </a:xfrm>
          <a:prstGeom prst="rect">
            <a:avLst/>
          </a:prstGeom>
        </p:spPr>
      </p:pic>
      <p:pic>
        <p:nvPicPr>
          <p:cNvPr id="20" name="Picture 19" descr="A black text on a white background&#10;&#10;Description automatically generated">
            <a:extLst>
              <a:ext uri="{FF2B5EF4-FFF2-40B4-BE49-F238E27FC236}">
                <a16:creationId xmlns:a16="http://schemas.microsoft.com/office/drawing/2014/main" id="{0A0F6F1D-AF53-A784-0461-74A9FB87503C}"/>
              </a:ext>
            </a:extLst>
          </p:cNvPr>
          <p:cNvPicPr>
            <a:picLocks noChangeAspect="1"/>
          </p:cNvPicPr>
          <p:nvPr/>
        </p:nvPicPr>
        <p:blipFill>
          <a:blip r:embed="rId3"/>
          <a:stretch>
            <a:fillRect/>
          </a:stretch>
        </p:blipFill>
        <p:spPr>
          <a:xfrm>
            <a:off x="680111" y="1657180"/>
            <a:ext cx="6642339" cy="406552"/>
          </a:xfrm>
          <a:prstGeom prst="rect">
            <a:avLst/>
          </a:prstGeom>
        </p:spPr>
      </p:pic>
    </p:spTree>
    <p:extLst>
      <p:ext uri="{BB962C8B-B14F-4D97-AF65-F5344CB8AC3E}">
        <p14:creationId xmlns:p14="http://schemas.microsoft.com/office/powerpoint/2010/main" val="1305464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Additional  Tool and Resource Examples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24</a:t>
            </a:fld>
            <a:endParaRPr lang="en-US"/>
          </a:p>
        </p:txBody>
      </p:sp>
      <p:pic>
        <p:nvPicPr>
          <p:cNvPr id="3" name="Picture 2" descr="A screenshot of a web page&#10;&#10;Description automatically generated">
            <a:extLst>
              <a:ext uri="{FF2B5EF4-FFF2-40B4-BE49-F238E27FC236}">
                <a16:creationId xmlns:a16="http://schemas.microsoft.com/office/drawing/2014/main" id="{8571CA19-A611-C3A9-1416-81A3AB5448D9}"/>
              </a:ext>
            </a:extLst>
          </p:cNvPr>
          <p:cNvPicPr>
            <a:picLocks noChangeAspect="1"/>
          </p:cNvPicPr>
          <p:nvPr/>
        </p:nvPicPr>
        <p:blipFill>
          <a:blip r:embed="rId2"/>
          <a:stretch>
            <a:fillRect/>
          </a:stretch>
        </p:blipFill>
        <p:spPr>
          <a:xfrm>
            <a:off x="548840" y="1484869"/>
            <a:ext cx="9776602" cy="4591585"/>
          </a:xfrm>
          <a:prstGeom prst="rect">
            <a:avLst/>
          </a:prstGeom>
        </p:spPr>
      </p:pic>
    </p:spTree>
    <p:extLst>
      <p:ext uri="{BB962C8B-B14F-4D97-AF65-F5344CB8AC3E}">
        <p14:creationId xmlns:p14="http://schemas.microsoft.com/office/powerpoint/2010/main" val="1142846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a:xfrm>
            <a:off x="3412896" y="365125"/>
            <a:ext cx="7235307" cy="1325563"/>
          </a:xfrm>
        </p:spPr>
        <p:txBody>
          <a:bodyPr anchor="ctr">
            <a:normAutofit/>
          </a:bodyPr>
          <a:lstStyle/>
          <a:p>
            <a:r>
              <a:rPr lang="en-US"/>
              <a:t>Playbook Stats</a:t>
            </a:r>
          </a:p>
        </p:txBody>
      </p:sp>
      <p:sp>
        <p:nvSpPr>
          <p:cNvPr id="5" name="Content Placeholder 2">
            <a:extLst>
              <a:ext uri="{FF2B5EF4-FFF2-40B4-BE49-F238E27FC236}">
                <a16:creationId xmlns:a16="http://schemas.microsoft.com/office/drawing/2014/main" id="{0BCBD113-FD9C-33FB-9064-806FFE0D708B}"/>
              </a:ext>
            </a:extLst>
          </p:cNvPr>
          <p:cNvSpPr>
            <a:spLocks noGrp="1"/>
          </p:cNvSpPr>
          <p:nvPr>
            <p:ph sz="half" idx="1"/>
          </p:nvPr>
        </p:nvSpPr>
        <p:spPr>
          <a:xfrm>
            <a:off x="4447217" y="2237444"/>
            <a:ext cx="7235308" cy="4351338"/>
          </a:xfrm>
        </p:spPr>
        <p:txBody>
          <a:bodyPr>
            <a:normAutofit/>
          </a:bodyPr>
          <a:lstStyle/>
          <a:p>
            <a:pPr marL="0" indent="0">
              <a:buNone/>
            </a:pPr>
            <a:r>
              <a:rPr lang="en-US"/>
              <a:t>40+ Best Practices</a:t>
            </a:r>
          </a:p>
          <a:p>
            <a:pPr marL="0" indent="0">
              <a:buNone/>
            </a:pPr>
            <a:endParaRPr lang="en-US"/>
          </a:p>
          <a:p>
            <a:pPr marL="0" indent="0">
              <a:buNone/>
            </a:pPr>
            <a:r>
              <a:rPr lang="en-US"/>
              <a:t>90+ Case Studies</a:t>
            </a:r>
          </a:p>
          <a:p>
            <a:pPr marL="0" indent="0">
              <a:buNone/>
            </a:pPr>
            <a:endParaRPr lang="en-US"/>
          </a:p>
          <a:p>
            <a:pPr marL="0" indent="0">
              <a:buNone/>
            </a:pPr>
            <a:r>
              <a:rPr lang="en-US"/>
              <a:t>120+ Additional Tools and Resources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a:xfrm>
            <a:off x="158469" y="6337153"/>
            <a:ext cx="474577" cy="365125"/>
          </a:xfrm>
        </p:spPr>
        <p:txBody>
          <a:bodyPr anchor="ctr">
            <a:normAutofit/>
          </a:bodyPr>
          <a:lstStyle/>
          <a:p>
            <a:pPr>
              <a:spcAft>
                <a:spcPts val="600"/>
              </a:spcAft>
            </a:pPr>
            <a:fld id="{0CE223AA-2154-4A64-A14F-9F7CC593C8F9}" type="slidenum">
              <a:rPr lang="en-US" smtClean="0"/>
              <a:pPr>
                <a:spcAft>
                  <a:spcPts val="600"/>
                </a:spcAft>
              </a:pPr>
              <a:t>25</a:t>
            </a:fld>
            <a:endParaRPr lang="en-US"/>
          </a:p>
        </p:txBody>
      </p:sp>
      <p:pic>
        <p:nvPicPr>
          <p:cNvPr id="6" name="Graphic 5" descr="Medal with solid fill">
            <a:extLst>
              <a:ext uri="{FF2B5EF4-FFF2-40B4-BE49-F238E27FC236}">
                <a16:creationId xmlns:a16="http://schemas.microsoft.com/office/drawing/2014/main" id="{2A55DC69-1080-2148-8550-B768108595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2856" y="2035459"/>
            <a:ext cx="758060" cy="758060"/>
          </a:xfrm>
          <a:prstGeom prst="rect">
            <a:avLst/>
          </a:prstGeom>
        </p:spPr>
      </p:pic>
      <p:pic>
        <p:nvPicPr>
          <p:cNvPr id="7" name="Graphic 6" descr="Closed book with solid fill">
            <a:extLst>
              <a:ext uri="{FF2B5EF4-FFF2-40B4-BE49-F238E27FC236}">
                <a16:creationId xmlns:a16="http://schemas.microsoft.com/office/drawing/2014/main" id="{FB9C0576-6351-595F-46CF-66C1612895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9280" y="3162756"/>
            <a:ext cx="614981" cy="614981"/>
          </a:xfrm>
          <a:prstGeom prst="rect">
            <a:avLst/>
          </a:prstGeom>
        </p:spPr>
      </p:pic>
      <p:pic>
        <p:nvPicPr>
          <p:cNvPr id="8" name="Graphic 7" descr="Hammer with solid fill">
            <a:extLst>
              <a:ext uri="{FF2B5EF4-FFF2-40B4-BE49-F238E27FC236}">
                <a16:creationId xmlns:a16="http://schemas.microsoft.com/office/drawing/2014/main" id="{9F302DBB-84B5-668F-A82B-57DC32664B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9280" y="4146974"/>
            <a:ext cx="671636" cy="671636"/>
          </a:xfrm>
          <a:prstGeom prst="rect">
            <a:avLst/>
          </a:prstGeom>
        </p:spPr>
      </p:pic>
    </p:spTree>
    <p:extLst>
      <p:ext uri="{BB962C8B-B14F-4D97-AF65-F5344CB8AC3E}">
        <p14:creationId xmlns:p14="http://schemas.microsoft.com/office/powerpoint/2010/main" val="2813601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336FF-D46F-866E-BA33-0B424ACBF016}"/>
              </a:ext>
            </a:extLst>
          </p:cNvPr>
          <p:cNvSpPr>
            <a:spLocks noGrp="1"/>
          </p:cNvSpPr>
          <p:nvPr>
            <p:ph type="sldNum" sz="quarter" idx="12"/>
          </p:nvPr>
        </p:nvSpPr>
        <p:spPr/>
        <p:txBody>
          <a:bodyPr/>
          <a:lstStyle/>
          <a:p>
            <a:fld id="{0CE223AA-2154-4A64-A14F-9F7CC593C8F9}" type="slidenum">
              <a:rPr lang="en-US" smtClean="0"/>
              <a:pPr/>
              <a:t>26</a:t>
            </a:fld>
            <a:endParaRPr lang="en-US"/>
          </a:p>
        </p:txBody>
      </p:sp>
      <p:sp>
        <p:nvSpPr>
          <p:cNvPr id="3" name="Title 2">
            <a:extLst>
              <a:ext uri="{FF2B5EF4-FFF2-40B4-BE49-F238E27FC236}">
                <a16:creationId xmlns:a16="http://schemas.microsoft.com/office/drawing/2014/main" id="{D2E717B2-A402-C89F-5857-A01306E30DAA}"/>
              </a:ext>
            </a:extLst>
          </p:cNvPr>
          <p:cNvSpPr>
            <a:spLocks noGrp="1"/>
          </p:cNvSpPr>
          <p:nvPr>
            <p:ph type="title"/>
          </p:nvPr>
        </p:nvSpPr>
        <p:spPr>
          <a:xfrm>
            <a:off x="837325" y="206273"/>
            <a:ext cx="10515600" cy="1325563"/>
          </a:xfrm>
        </p:spPr>
        <p:txBody>
          <a:bodyPr/>
          <a:lstStyle/>
          <a:p>
            <a:r>
              <a:rPr lang="en-US"/>
              <a:t>Presenter</a:t>
            </a:r>
          </a:p>
        </p:txBody>
      </p:sp>
      <p:pic>
        <p:nvPicPr>
          <p:cNvPr id="9" name="Picture 8" descr="A person smiling for a picture&#10;&#10;Description automatically generated">
            <a:extLst>
              <a:ext uri="{FF2B5EF4-FFF2-40B4-BE49-F238E27FC236}">
                <a16:creationId xmlns:a16="http://schemas.microsoft.com/office/drawing/2014/main" id="{29904293-9D0D-6CF2-E176-A98F115AD8A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62667" y="2206188"/>
            <a:ext cx="2410982" cy="2582446"/>
          </a:xfrm>
          <a:prstGeom prst="ellipse">
            <a:avLst/>
          </a:prstGeom>
          <a:ln w="38100">
            <a:solidFill>
              <a:schemeClr val="accent2">
                <a:lumMod val="20000"/>
                <a:lumOff val="80000"/>
              </a:schemeClr>
            </a:solidFill>
          </a:ln>
        </p:spPr>
      </p:pic>
      <p:sp>
        <p:nvSpPr>
          <p:cNvPr id="11" name="TextBox 5">
            <a:extLst>
              <a:ext uri="{FF2B5EF4-FFF2-40B4-BE49-F238E27FC236}">
                <a16:creationId xmlns:a16="http://schemas.microsoft.com/office/drawing/2014/main" id="{3A622E8B-2EFB-7F51-66B9-72FD963A658D}"/>
              </a:ext>
            </a:extLst>
          </p:cNvPr>
          <p:cNvSpPr txBox="1"/>
          <p:nvPr/>
        </p:nvSpPr>
        <p:spPr>
          <a:xfrm>
            <a:off x="3781043" y="2486648"/>
            <a:ext cx="6861682" cy="1999137"/>
          </a:xfrm>
          <a:prstGeom prst="rect">
            <a:avLst/>
          </a:prstGeom>
          <a:noFill/>
        </p:spPr>
        <p:txBody>
          <a:bodyPr wrap="square" lIns="91440" tIns="45720" rIns="91440" bIns="45720" rtlCol="0" anchor="t">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nSpc>
                <a:spcPct val="113999"/>
              </a:lnSpc>
            </a:pPr>
            <a:r>
              <a:rPr lang="en-US" sz="2000" b="1">
                <a:solidFill>
                  <a:schemeClr val="bg1"/>
                </a:solidFill>
                <a:latin typeface="+mj-lt"/>
                <a:ea typeface="Open Sans"/>
                <a:cs typeface="Open Sans"/>
              </a:rPr>
              <a:t>Diana Morales</a:t>
            </a:r>
            <a:br>
              <a:rPr lang="en-US" sz="2000" b="1">
                <a:solidFill>
                  <a:schemeClr val="bg1"/>
                </a:solidFill>
                <a:latin typeface="+mj-lt"/>
                <a:ea typeface="Open Sans"/>
                <a:cs typeface="Open Sans"/>
              </a:rPr>
            </a:br>
            <a:r>
              <a:rPr lang="en-US" b="1">
                <a:solidFill>
                  <a:schemeClr val="bg1"/>
                </a:solidFill>
                <a:latin typeface="+mj-lt"/>
                <a:ea typeface="Open Sans"/>
                <a:cs typeface="Open Sans"/>
              </a:rPr>
              <a:t>Senior Research Analyst at</a:t>
            </a:r>
            <a:r>
              <a:rPr lang="en-US" b="1" i="0">
                <a:solidFill>
                  <a:schemeClr val="bg1"/>
                </a:solidFill>
                <a:effectLst/>
                <a:latin typeface="+mj-lt"/>
                <a:ea typeface="Open Sans"/>
                <a:cs typeface="Open Sans"/>
              </a:rPr>
              <a:t> </a:t>
            </a:r>
            <a:r>
              <a:rPr lang="en-US" b="1">
                <a:solidFill>
                  <a:schemeClr val="bg1"/>
                </a:solidFill>
                <a:latin typeface="+mj-lt"/>
                <a:ea typeface="Open Sans"/>
                <a:cs typeface="Open Sans"/>
              </a:rPr>
              <a:t>ACEEE</a:t>
            </a:r>
            <a:endParaRPr lang="en-US" b="1">
              <a:solidFill>
                <a:schemeClr val="bg1"/>
              </a:solidFill>
            </a:endParaRPr>
          </a:p>
          <a:p>
            <a:pPr>
              <a:lnSpc>
                <a:spcPct val="113999"/>
              </a:lnSpc>
            </a:pPr>
            <a:r>
              <a:rPr lang="en-US">
                <a:solidFill>
                  <a:schemeClr val="bg1"/>
                </a:solidFill>
                <a:latin typeface="+mj-lt"/>
                <a:ea typeface="Open Sans"/>
                <a:cs typeface="Open Sans"/>
              </a:rPr>
              <a:t>Diana leads research on equitable </a:t>
            </a:r>
            <a:r>
              <a:rPr lang="en-US" i="0">
                <a:solidFill>
                  <a:schemeClr val="bg1"/>
                </a:solidFill>
                <a:effectLst/>
                <a:latin typeface="+mj-lt"/>
                <a:ea typeface="Open Sans"/>
                <a:cs typeface="Open Sans"/>
              </a:rPr>
              <a:t>energy efficiency</a:t>
            </a:r>
            <a:r>
              <a:rPr lang="en-US">
                <a:solidFill>
                  <a:schemeClr val="bg1"/>
                </a:solidFill>
                <a:latin typeface="+mj-lt"/>
                <a:ea typeface="Open Sans"/>
                <a:cs typeface="Open Sans"/>
              </a:rPr>
              <a:t> policies and programs. She also provides technical assistance to local governments and community-based organizations seeking to advance energy efficiency in their cities. </a:t>
            </a:r>
            <a:endParaRPr lang="en-US">
              <a:solidFill>
                <a:schemeClr val="bg1"/>
              </a:solidFill>
            </a:endParaRPr>
          </a:p>
        </p:txBody>
      </p:sp>
    </p:spTree>
    <p:extLst>
      <p:ext uri="{BB962C8B-B14F-4D97-AF65-F5344CB8AC3E}">
        <p14:creationId xmlns:p14="http://schemas.microsoft.com/office/powerpoint/2010/main" val="640396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1 Begin with a landscape analysis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27</a:t>
            </a:fld>
            <a:endParaRPr lang="en-US"/>
          </a:p>
        </p:txBody>
      </p:sp>
      <p:sp>
        <p:nvSpPr>
          <p:cNvPr id="9" name="Content Placeholder 2">
            <a:extLst>
              <a:ext uri="{FF2B5EF4-FFF2-40B4-BE49-F238E27FC236}">
                <a16:creationId xmlns:a16="http://schemas.microsoft.com/office/drawing/2014/main" id="{47CA4064-C5C4-3785-9109-FE2045C726EC}"/>
              </a:ext>
            </a:extLst>
          </p:cNvPr>
          <p:cNvSpPr>
            <a:spLocks noGrp="1"/>
          </p:cNvSpPr>
          <p:nvPr>
            <p:ph idx="1"/>
          </p:nvPr>
        </p:nvSpPr>
        <p:spPr>
          <a:xfrm>
            <a:off x="614516" y="1526796"/>
            <a:ext cx="5405284" cy="4650167"/>
          </a:xfrm>
        </p:spPr>
        <p:txBody>
          <a:bodyPr vert="horz" lIns="91440" tIns="45720" rIns="91440" bIns="45720" rtlCol="0" anchor="t">
            <a:normAutofit/>
          </a:bodyPr>
          <a:lstStyle/>
          <a:p>
            <a:r>
              <a:rPr lang="en-US" sz="2400" b="1"/>
              <a:t>Examples:</a:t>
            </a:r>
          </a:p>
          <a:p>
            <a:pPr lvl="1"/>
            <a:r>
              <a:rPr lang="en-US" sz="2000" b="1"/>
              <a:t>ACTION: </a:t>
            </a:r>
            <a:r>
              <a:rPr lang="en-US" sz="2000">
                <a:ea typeface="+mn-lt"/>
                <a:cs typeface="+mn-lt"/>
              </a:rPr>
              <a:t>Analysis should cover relevant existing policies, programs, and stakeholders; the existing building stock in your locality; the relationship between communities and local governing entities; the current energy efficiency workforce; and the capacity limits of potential partners</a:t>
            </a:r>
            <a:r>
              <a:rPr lang="en-US" sz="2000"/>
              <a:t>.</a:t>
            </a:r>
          </a:p>
          <a:p>
            <a:pPr marL="457200" lvl="1" indent="0">
              <a:buNone/>
            </a:pPr>
            <a:endParaRPr lang="en-US" sz="2000"/>
          </a:p>
          <a:p>
            <a:pPr lvl="1"/>
            <a:r>
              <a:rPr lang="en-US" sz="2000" b="1"/>
              <a:t>CASE STUDY</a:t>
            </a:r>
            <a:r>
              <a:rPr lang="en-US" sz="2000"/>
              <a:t>: </a:t>
            </a:r>
            <a:r>
              <a:rPr lang="en-US" sz="2000" err="1"/>
              <a:t>Greenlink</a:t>
            </a:r>
            <a:r>
              <a:rPr lang="en-US" sz="2000"/>
              <a:t> Analytics' data visualization tool.</a:t>
            </a:r>
          </a:p>
          <a:p>
            <a:pPr marL="457200" lvl="1" indent="0">
              <a:buNone/>
            </a:pPr>
            <a:endParaRPr lang="en-US" sz="2000"/>
          </a:p>
          <a:p>
            <a:pPr lvl="1"/>
            <a:r>
              <a:rPr lang="en-US" sz="2000" b="1"/>
              <a:t>TOOLS</a:t>
            </a:r>
            <a:r>
              <a:rPr lang="en-US" sz="2000"/>
              <a:t>: Ecosystem Mapping, and the Equitable Home Electrification Toolkit from RMI and Emerald Cities Collaborative.</a:t>
            </a:r>
          </a:p>
        </p:txBody>
      </p:sp>
      <p:pic>
        <p:nvPicPr>
          <p:cNvPr id="10" name="Picture 9" descr="A city with tall buildings&#10;&#10;Description automatically generated">
            <a:extLst>
              <a:ext uri="{FF2B5EF4-FFF2-40B4-BE49-F238E27FC236}">
                <a16:creationId xmlns:a16="http://schemas.microsoft.com/office/drawing/2014/main" id="{F464B6BF-70A2-F0C1-FCF3-DA9AB1830441}"/>
              </a:ext>
            </a:extLst>
          </p:cNvPr>
          <p:cNvPicPr>
            <a:picLocks noChangeAspect="1"/>
          </p:cNvPicPr>
          <p:nvPr/>
        </p:nvPicPr>
        <p:blipFill>
          <a:blip r:embed="rId3"/>
          <a:stretch>
            <a:fillRect/>
          </a:stretch>
        </p:blipFill>
        <p:spPr>
          <a:xfrm>
            <a:off x="6194322" y="2238518"/>
            <a:ext cx="5383162" cy="2995480"/>
          </a:xfrm>
          <a:prstGeom prst="rect">
            <a:avLst/>
          </a:prstGeom>
        </p:spPr>
      </p:pic>
      <p:sp>
        <p:nvSpPr>
          <p:cNvPr id="12" name="TextBox 11">
            <a:extLst>
              <a:ext uri="{FF2B5EF4-FFF2-40B4-BE49-F238E27FC236}">
                <a16:creationId xmlns:a16="http://schemas.microsoft.com/office/drawing/2014/main" id="{1ECB346F-326C-C0D7-C8B1-14348757DC39}"/>
              </a:ext>
            </a:extLst>
          </p:cNvPr>
          <p:cNvSpPr txBox="1"/>
          <p:nvPr/>
        </p:nvSpPr>
        <p:spPr>
          <a:xfrm>
            <a:off x="6195582" y="5347040"/>
            <a:ext cx="39429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Graphic from </a:t>
            </a:r>
            <a:r>
              <a:rPr lang="en-US" sz="1200" err="1"/>
              <a:t>Greenlink</a:t>
            </a:r>
            <a:r>
              <a:rPr lang="en-US" sz="1200"/>
              <a:t> Analytics website.</a:t>
            </a:r>
            <a:endParaRPr lang="en-US"/>
          </a:p>
        </p:txBody>
      </p:sp>
    </p:spTree>
    <p:extLst>
      <p:ext uri="{BB962C8B-B14F-4D97-AF65-F5344CB8AC3E}">
        <p14:creationId xmlns:p14="http://schemas.microsoft.com/office/powerpoint/2010/main" val="3164838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a:xfrm>
            <a:off x="838200" y="365125"/>
            <a:ext cx="10515600" cy="1325563"/>
          </a:xfrm>
        </p:spPr>
        <p:txBody>
          <a:bodyPr anchor="ctr">
            <a:normAutofit/>
          </a:bodyPr>
          <a:lstStyle/>
          <a:p>
            <a:r>
              <a:rPr lang="en-US"/>
              <a:t>2 Design equitable engagement strategies</a:t>
            </a:r>
          </a:p>
        </p:txBody>
      </p:sp>
      <p:sp>
        <p:nvSpPr>
          <p:cNvPr id="5" name="Content Placeholder 2">
            <a:extLst>
              <a:ext uri="{FF2B5EF4-FFF2-40B4-BE49-F238E27FC236}">
                <a16:creationId xmlns:a16="http://schemas.microsoft.com/office/drawing/2014/main" id="{5D393C4B-2934-F93E-8EF3-D4AE28567C06}"/>
              </a:ext>
            </a:extLst>
          </p:cNvPr>
          <p:cNvSpPr>
            <a:spLocks noGrp="1"/>
          </p:cNvSpPr>
          <p:nvPr>
            <p:ph sz="half" idx="1"/>
          </p:nvPr>
        </p:nvSpPr>
        <p:spPr>
          <a:xfrm>
            <a:off x="671119" y="1705065"/>
            <a:ext cx="6858302" cy="4669381"/>
          </a:xfrm>
        </p:spPr>
        <p:txBody>
          <a:bodyPr vert="horz" lIns="91440" tIns="45720" rIns="91440" bIns="45720" rtlCol="0" anchor="t">
            <a:normAutofit fontScale="92500" lnSpcReduction="10000"/>
          </a:bodyPr>
          <a:lstStyle/>
          <a:p>
            <a:r>
              <a:rPr lang="en-US" sz="2400" b="1"/>
              <a:t>Examples:</a:t>
            </a:r>
          </a:p>
          <a:p>
            <a:pPr lvl="1"/>
            <a:r>
              <a:rPr lang="en-US" sz="2000" b="1"/>
              <a:t>ACTION: </a:t>
            </a:r>
            <a:r>
              <a:rPr lang="en-US" sz="2000"/>
              <a:t>Center marginalized and underrepresented groups in all engagement and ensure that their perspectives are reflected in the leadership and decision-making structure of the planning process.</a:t>
            </a:r>
          </a:p>
          <a:p>
            <a:pPr marL="457200" lvl="1" indent="0">
              <a:buNone/>
            </a:pPr>
            <a:endParaRPr lang="en-US" sz="2000"/>
          </a:p>
          <a:p>
            <a:pPr lvl="1"/>
            <a:r>
              <a:rPr lang="en-US" sz="2000" b="1"/>
              <a:t>CASE STUDIES</a:t>
            </a:r>
            <a:r>
              <a:rPr lang="en-US" sz="2000"/>
              <a:t>: Minneapolis's Green Zones.  Task forces that address issues like public health, climate resilience, and environmental justic</a:t>
            </a:r>
            <a:r>
              <a:rPr lang="en-US" sz="1900"/>
              <a:t>e. </a:t>
            </a:r>
            <a:r>
              <a:rPr lang="en-US" sz="1900">
                <a:solidFill>
                  <a:srgbClr val="081728"/>
                </a:solidFill>
                <a:ea typeface="+mn-lt"/>
                <a:cs typeface="+mn-lt"/>
              </a:rPr>
              <a:t>Seattl</a:t>
            </a:r>
            <a:r>
              <a:rPr lang="en-US" sz="2100"/>
              <a:t>e's </a:t>
            </a:r>
            <a:r>
              <a:rPr lang="en-US" sz="2100">
                <a:hlinkClick r:id="rId3">
                  <a:extLst>
                    <a:ext uri="{A12FA001-AC4F-418D-AE19-62706E023703}">
                      <ahyp:hlinkClr xmlns:ahyp="http://schemas.microsoft.com/office/drawing/2018/hyperlinkcolor" val="tx"/>
                    </a:ext>
                  </a:extLst>
                </a:hlinkClick>
              </a:rPr>
              <a:t>Equitable Development Initiative</a:t>
            </a:r>
            <a:r>
              <a:rPr lang="en-US" sz="2100"/>
              <a:t>, co-created with community advocates, is an equity grant-making program investing in community-envisioned and -led solutions that address physical and cultural displacement pressures faced by communities of color and marginalized populations most at risk.</a:t>
            </a:r>
          </a:p>
          <a:p>
            <a:pPr marL="457200" lvl="1" indent="0">
              <a:buNone/>
            </a:pPr>
            <a:endParaRPr lang="en-US" sz="2000"/>
          </a:p>
          <a:p>
            <a:pPr lvl="1"/>
            <a:r>
              <a:rPr lang="en-US" sz="2000" b="1"/>
              <a:t>TOOLS</a:t>
            </a:r>
            <a:r>
              <a:rPr lang="en-US" sz="2000"/>
              <a:t>: Emerald Cities Collaborative and PODER's climate resilience planning tool.</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0CE223AA-2154-4A64-A14F-9F7CC593C8F9}" type="slidenum">
              <a:rPr lang="en-US" smtClean="0"/>
              <a:pPr>
                <a:spcAft>
                  <a:spcPts val="600"/>
                </a:spcAft>
              </a:pPr>
              <a:t>28</a:t>
            </a:fld>
            <a:endParaRPr lang="en-US"/>
          </a:p>
        </p:txBody>
      </p:sp>
      <p:pic>
        <p:nvPicPr>
          <p:cNvPr id="8" name="Picture 7" descr="A person with her hand on her chin&#10;&#10;Description automatically generated">
            <a:extLst>
              <a:ext uri="{FF2B5EF4-FFF2-40B4-BE49-F238E27FC236}">
                <a16:creationId xmlns:a16="http://schemas.microsoft.com/office/drawing/2014/main" id="{5EB6C50B-D062-FCD1-9CEB-027348894BEA}"/>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57711" y="4509032"/>
            <a:ext cx="707607" cy="679386"/>
          </a:xfrm>
          <a:prstGeom prst="ellipse">
            <a:avLst/>
          </a:prstGeom>
          <a:ln w="38100">
            <a:solidFill>
              <a:schemeClr val="accent2">
                <a:lumMod val="20000"/>
                <a:lumOff val="80000"/>
              </a:schemeClr>
            </a:solidFill>
          </a:ln>
        </p:spPr>
      </p:pic>
      <p:pic>
        <p:nvPicPr>
          <p:cNvPr id="9" name="Picture 8" descr="A person standing in front of a white board&#10;&#10;Description automatically generated">
            <a:extLst>
              <a:ext uri="{FF2B5EF4-FFF2-40B4-BE49-F238E27FC236}">
                <a16:creationId xmlns:a16="http://schemas.microsoft.com/office/drawing/2014/main" id="{7B36C7BA-29B4-989D-FAA9-E1971CAF4A78}"/>
              </a:ext>
            </a:extLst>
          </p:cNvPr>
          <p:cNvPicPr>
            <a:picLocks noChangeAspect="1"/>
          </p:cNvPicPr>
          <p:nvPr/>
        </p:nvPicPr>
        <p:blipFill>
          <a:blip r:embed="rId5" cstate="hqprint">
            <a:extLst>
              <a:ext uri="{28A0092B-C50C-407E-A947-70E740481C1C}">
                <a14:useLocalDpi xmlns:a14="http://schemas.microsoft.com/office/drawing/2010/main"/>
              </a:ext>
            </a:extLst>
          </a:blip>
          <a:srcRect l="17857" r="-649" b="-2975"/>
          <a:stretch/>
        </p:blipFill>
        <p:spPr>
          <a:xfrm>
            <a:off x="7636581" y="2724327"/>
            <a:ext cx="3873227" cy="2113420"/>
          </a:xfrm>
          <a:prstGeom prst="rect">
            <a:avLst/>
          </a:prstGeom>
        </p:spPr>
      </p:pic>
      <p:sp>
        <p:nvSpPr>
          <p:cNvPr id="11" name="TextBox 10">
            <a:extLst>
              <a:ext uri="{FF2B5EF4-FFF2-40B4-BE49-F238E27FC236}">
                <a16:creationId xmlns:a16="http://schemas.microsoft.com/office/drawing/2014/main" id="{96CE60F8-9012-F799-950B-EEBEF801B470}"/>
              </a:ext>
            </a:extLst>
          </p:cNvPr>
          <p:cNvSpPr txBox="1"/>
          <p:nvPr/>
        </p:nvSpPr>
        <p:spPr>
          <a:xfrm>
            <a:off x="7635379" y="4848863"/>
            <a:ext cx="38732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Photo by Sharon Chang, City of Seattle website</a:t>
            </a:r>
            <a:endParaRPr lang="en-US"/>
          </a:p>
        </p:txBody>
      </p:sp>
    </p:spTree>
    <p:extLst>
      <p:ext uri="{BB962C8B-B14F-4D97-AF65-F5344CB8AC3E}">
        <p14:creationId xmlns:p14="http://schemas.microsoft.com/office/powerpoint/2010/main" val="3508437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3 Identify program focus areas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29</a:t>
            </a:fld>
            <a:endParaRPr lang="en-US"/>
          </a:p>
        </p:txBody>
      </p:sp>
      <p:sp>
        <p:nvSpPr>
          <p:cNvPr id="9" name="Content Placeholder 2">
            <a:extLst>
              <a:ext uri="{FF2B5EF4-FFF2-40B4-BE49-F238E27FC236}">
                <a16:creationId xmlns:a16="http://schemas.microsoft.com/office/drawing/2014/main" id="{7DA2A6C8-A97D-A98F-C087-377CF846A5B9}"/>
              </a:ext>
            </a:extLst>
          </p:cNvPr>
          <p:cNvSpPr>
            <a:spLocks noGrp="1"/>
          </p:cNvSpPr>
          <p:nvPr>
            <p:ph idx="1"/>
          </p:nvPr>
        </p:nvSpPr>
        <p:spPr>
          <a:xfrm>
            <a:off x="838200" y="1825625"/>
            <a:ext cx="5181600" cy="4351338"/>
          </a:xfrm>
        </p:spPr>
        <p:txBody>
          <a:bodyPr vert="horz" lIns="91440" tIns="45720" rIns="91440" bIns="45720" rtlCol="0" anchor="t">
            <a:normAutofit/>
          </a:bodyPr>
          <a:lstStyle/>
          <a:p>
            <a:r>
              <a:rPr lang="en-US" sz="2400" b="1"/>
              <a:t>Examples:</a:t>
            </a:r>
          </a:p>
          <a:p>
            <a:pPr lvl="1"/>
            <a:r>
              <a:rPr lang="en-US" sz="2000" b="1"/>
              <a:t>ACTION: </a:t>
            </a:r>
            <a:r>
              <a:rPr lang="en-US" sz="2000"/>
              <a:t>Alongside other program goals, make greenhouse gas emission reductions a metric for program success.</a:t>
            </a:r>
          </a:p>
          <a:p>
            <a:pPr marL="457200" lvl="1" indent="0">
              <a:buNone/>
            </a:pPr>
            <a:endParaRPr lang="en-US" sz="2000"/>
          </a:p>
          <a:p>
            <a:pPr lvl="1"/>
            <a:r>
              <a:rPr lang="en-US" sz="2000" b="1"/>
              <a:t>CASE STUDY</a:t>
            </a:r>
            <a:r>
              <a:rPr lang="en-US" sz="2000"/>
              <a:t>: Los Angeles Department of Water and Power's incentives for energy efficiency measures.</a:t>
            </a:r>
          </a:p>
          <a:p>
            <a:pPr marL="457200" lvl="1" indent="0">
              <a:buNone/>
            </a:pPr>
            <a:endParaRPr lang="en-US" sz="2000"/>
          </a:p>
          <a:p>
            <a:pPr lvl="1"/>
            <a:r>
              <a:rPr lang="en-US" sz="2000" b="1"/>
              <a:t>TOOLS</a:t>
            </a:r>
            <a:r>
              <a:rPr lang="en-US" sz="2000"/>
              <a:t>: EPA's GHG emission inventories at the local and state level.</a:t>
            </a:r>
          </a:p>
        </p:txBody>
      </p:sp>
      <p:pic>
        <p:nvPicPr>
          <p:cNvPr id="10" name="Picture 9" descr="A pie chart with different colored circles&#10;&#10;Description automatically generated">
            <a:extLst>
              <a:ext uri="{FF2B5EF4-FFF2-40B4-BE49-F238E27FC236}">
                <a16:creationId xmlns:a16="http://schemas.microsoft.com/office/drawing/2014/main" id="{306F055D-B293-C07C-F461-C9A6412712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73834" y="1821516"/>
            <a:ext cx="4485735" cy="3801897"/>
          </a:xfrm>
          <a:prstGeom prst="rect">
            <a:avLst/>
          </a:prstGeom>
        </p:spPr>
      </p:pic>
      <p:sp>
        <p:nvSpPr>
          <p:cNvPr id="12" name="TextBox 11">
            <a:extLst>
              <a:ext uri="{FF2B5EF4-FFF2-40B4-BE49-F238E27FC236}">
                <a16:creationId xmlns:a16="http://schemas.microsoft.com/office/drawing/2014/main" id="{4B85DC05-84B6-6084-53EB-788242B47ADE}"/>
              </a:ext>
            </a:extLst>
          </p:cNvPr>
          <p:cNvSpPr txBox="1"/>
          <p:nvPr/>
        </p:nvSpPr>
        <p:spPr>
          <a:xfrm>
            <a:off x="6577046" y="5610862"/>
            <a:ext cx="47622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California's GHG Emission Inventory, from State of California.</a:t>
            </a:r>
          </a:p>
        </p:txBody>
      </p:sp>
    </p:spTree>
    <p:extLst>
      <p:ext uri="{BB962C8B-B14F-4D97-AF65-F5344CB8AC3E}">
        <p14:creationId xmlns:p14="http://schemas.microsoft.com/office/powerpoint/2010/main" val="994332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336FF-D46F-866E-BA33-0B424ACBF016}"/>
              </a:ext>
            </a:extLst>
          </p:cNvPr>
          <p:cNvSpPr>
            <a:spLocks noGrp="1"/>
          </p:cNvSpPr>
          <p:nvPr>
            <p:ph type="sldNum" sz="quarter" idx="12"/>
          </p:nvPr>
        </p:nvSpPr>
        <p:spPr/>
        <p:txBody>
          <a:bodyPr/>
          <a:lstStyle/>
          <a:p>
            <a:fld id="{0CE223AA-2154-4A64-A14F-9F7CC593C8F9}" type="slidenum">
              <a:rPr lang="en-US" smtClean="0"/>
              <a:pPr/>
              <a:t>3</a:t>
            </a:fld>
            <a:endParaRPr lang="en-US"/>
          </a:p>
        </p:txBody>
      </p:sp>
      <p:sp>
        <p:nvSpPr>
          <p:cNvPr id="3" name="Title 2">
            <a:extLst>
              <a:ext uri="{FF2B5EF4-FFF2-40B4-BE49-F238E27FC236}">
                <a16:creationId xmlns:a16="http://schemas.microsoft.com/office/drawing/2014/main" id="{D2E717B2-A402-C89F-5857-A01306E30DAA}"/>
              </a:ext>
            </a:extLst>
          </p:cNvPr>
          <p:cNvSpPr>
            <a:spLocks noGrp="1"/>
          </p:cNvSpPr>
          <p:nvPr>
            <p:ph type="title"/>
          </p:nvPr>
        </p:nvSpPr>
        <p:spPr>
          <a:xfrm>
            <a:off x="837325" y="206273"/>
            <a:ext cx="10515600" cy="1325563"/>
          </a:xfrm>
        </p:spPr>
        <p:txBody>
          <a:bodyPr/>
          <a:lstStyle/>
          <a:p>
            <a:r>
              <a:rPr lang="en-US"/>
              <a:t>Staff and Practitioners</a:t>
            </a:r>
          </a:p>
        </p:txBody>
      </p:sp>
      <p:sp>
        <p:nvSpPr>
          <p:cNvPr id="7" name="Oval 6">
            <a:extLst>
              <a:ext uri="{FF2B5EF4-FFF2-40B4-BE49-F238E27FC236}">
                <a16:creationId xmlns:a16="http://schemas.microsoft.com/office/drawing/2014/main" id="{66D4BCDF-26AA-D211-4145-79B5B22B48B0}"/>
              </a:ext>
            </a:extLst>
          </p:cNvPr>
          <p:cNvSpPr/>
          <p:nvPr/>
        </p:nvSpPr>
        <p:spPr>
          <a:xfrm>
            <a:off x="2727823" y="1246856"/>
            <a:ext cx="1005840" cy="1005840"/>
          </a:xfrm>
          <a:prstGeom prst="ellips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8" name="TextBox 5">
            <a:extLst>
              <a:ext uri="{FF2B5EF4-FFF2-40B4-BE49-F238E27FC236}">
                <a16:creationId xmlns:a16="http://schemas.microsoft.com/office/drawing/2014/main" id="{662BE834-2B1D-23EF-35BB-173361595F2E}"/>
              </a:ext>
            </a:extLst>
          </p:cNvPr>
          <p:cNvSpPr txBox="1"/>
          <p:nvPr/>
        </p:nvSpPr>
        <p:spPr>
          <a:xfrm>
            <a:off x="192810" y="2326340"/>
            <a:ext cx="2215998" cy="773610"/>
          </a:xfrm>
          <a:prstGeom prst="rect">
            <a:avLst/>
          </a:prstGeom>
          <a:noFill/>
        </p:spPr>
        <p:txBody>
          <a:bodyPr wrap="square" lIns="91440" tIns="45720" rIns="91440" bIns="45720" rtlCol="0" anchor="t">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ctr">
              <a:lnSpc>
                <a:spcPct val="114000"/>
              </a:lnSpc>
            </a:pPr>
            <a:r>
              <a:rPr lang="en-US" sz="1200" b="1" i="0">
                <a:solidFill>
                  <a:schemeClr val="bg1"/>
                </a:solidFill>
                <a:effectLst/>
                <a:latin typeface="+mj-lt"/>
                <a:ea typeface="Open Sans"/>
                <a:cs typeface="Open Sans"/>
              </a:rPr>
              <a:t>Taylor Jantz-Sell</a:t>
            </a:r>
            <a:r>
              <a:rPr lang="en-US" sz="1200" b="1">
                <a:solidFill>
                  <a:schemeClr val="bg1"/>
                </a:solidFill>
                <a:latin typeface="+mj-lt"/>
                <a:ea typeface="Open Sans"/>
                <a:cs typeface="Open Sans"/>
              </a:rPr>
              <a:t>, </a:t>
            </a:r>
            <a:r>
              <a:rPr lang="en-US" sz="1200" b="1" i="0">
                <a:solidFill>
                  <a:schemeClr val="bg1"/>
                </a:solidFill>
                <a:effectLst/>
                <a:latin typeface="+mj-lt"/>
                <a:ea typeface="Open Sans"/>
                <a:cs typeface="Open Sans"/>
              </a:rPr>
              <a:t>EPA </a:t>
            </a:r>
            <a:endParaRPr lang="en-US" sz="1200">
              <a:solidFill>
                <a:schemeClr val="bg1"/>
              </a:solidFill>
              <a:latin typeface="+mj-lt"/>
              <a:ea typeface="Open Sans"/>
              <a:cs typeface="Open Sans"/>
            </a:endParaRPr>
          </a:p>
          <a:p>
            <a:pPr algn="ctr">
              <a:lnSpc>
                <a:spcPct val="113999"/>
              </a:lnSpc>
            </a:pPr>
            <a:r>
              <a:rPr lang="en-US" sz="1200" b="1" i="0">
                <a:solidFill>
                  <a:schemeClr val="bg1"/>
                </a:solidFill>
                <a:effectLst/>
                <a:latin typeface="+mj-lt"/>
                <a:ea typeface="Open Sans"/>
                <a:cs typeface="Open Sans"/>
              </a:rPr>
              <a:t>ENERGY STAR</a:t>
            </a:r>
            <a:endParaRPr lang="en-US" sz="1200" b="0" i="0">
              <a:solidFill>
                <a:schemeClr val="bg1"/>
              </a:solidFill>
              <a:effectLst/>
              <a:latin typeface="+mj-lt"/>
              <a:ea typeface="Open Sans"/>
              <a:cs typeface="Open Sans"/>
            </a:endParaRPr>
          </a:p>
          <a:p>
            <a:pPr algn="l">
              <a:lnSpc>
                <a:spcPct val="114000"/>
              </a:lnSpc>
            </a:pPr>
            <a:endParaRPr lang="en-US" sz="1600" b="0" i="0">
              <a:solidFill>
                <a:schemeClr val="bg1"/>
              </a:solidFill>
              <a:latin typeface="+mj-lt"/>
              <a:ea typeface="Open Sans" panose="020B0606030504020204" pitchFamily="34" charset="0"/>
              <a:cs typeface="Open Sans" panose="020B0606030504020204" pitchFamily="34" charset="0"/>
            </a:endParaRPr>
          </a:p>
        </p:txBody>
      </p:sp>
      <p:sp>
        <p:nvSpPr>
          <p:cNvPr id="9" name="TextBox 7">
            <a:extLst>
              <a:ext uri="{FF2B5EF4-FFF2-40B4-BE49-F238E27FC236}">
                <a16:creationId xmlns:a16="http://schemas.microsoft.com/office/drawing/2014/main" id="{08DC8986-8493-8802-2344-79D2E73CAB28}"/>
              </a:ext>
            </a:extLst>
          </p:cNvPr>
          <p:cNvSpPr txBox="1"/>
          <p:nvPr/>
        </p:nvSpPr>
        <p:spPr>
          <a:xfrm>
            <a:off x="5567938" y="2297586"/>
            <a:ext cx="3327291" cy="498021"/>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Stephanie Sosa-Kalter, R2E2</a:t>
            </a:r>
          </a:p>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ACEEE</a:t>
            </a:r>
          </a:p>
        </p:txBody>
      </p:sp>
      <p:sp>
        <p:nvSpPr>
          <p:cNvPr id="10" name="TextBox 9">
            <a:extLst>
              <a:ext uri="{FF2B5EF4-FFF2-40B4-BE49-F238E27FC236}">
                <a16:creationId xmlns:a16="http://schemas.microsoft.com/office/drawing/2014/main" id="{282D7D6A-C10D-C5C9-A91F-412E2909FC2D}"/>
              </a:ext>
            </a:extLst>
          </p:cNvPr>
          <p:cNvSpPr txBox="1"/>
          <p:nvPr/>
        </p:nvSpPr>
        <p:spPr>
          <a:xfrm>
            <a:off x="2063626" y="2297586"/>
            <a:ext cx="2347971" cy="287515"/>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Jacelyn Williams, ICF</a:t>
            </a:r>
            <a:endParaRPr lang="en-US" sz="1200" b="1" i="0">
              <a:solidFill>
                <a:schemeClr val="bg1"/>
              </a:solidFill>
              <a:effectLst/>
              <a:latin typeface="+mj-lt"/>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45E58DFE-9EEF-8F4C-7680-135ABFBA7186}"/>
              </a:ext>
            </a:extLst>
          </p:cNvPr>
          <p:cNvSpPr/>
          <p:nvPr/>
        </p:nvSpPr>
        <p:spPr>
          <a:xfrm>
            <a:off x="4707147" y="1246856"/>
            <a:ext cx="1005840" cy="1005840"/>
          </a:xfrm>
          <a:prstGeom prst="ellipse">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17" name="TextBox 5">
            <a:extLst>
              <a:ext uri="{FF2B5EF4-FFF2-40B4-BE49-F238E27FC236}">
                <a16:creationId xmlns:a16="http://schemas.microsoft.com/office/drawing/2014/main" id="{A448CE9F-9C5E-1842-E39F-494051E177E8}"/>
              </a:ext>
            </a:extLst>
          </p:cNvPr>
          <p:cNvSpPr txBox="1"/>
          <p:nvPr/>
        </p:nvSpPr>
        <p:spPr>
          <a:xfrm>
            <a:off x="3678995" y="2297586"/>
            <a:ext cx="3098741" cy="773610"/>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ctr">
              <a:lnSpc>
                <a:spcPct val="114000"/>
              </a:lnSpc>
            </a:pPr>
            <a:r>
              <a:rPr lang="en-US" sz="1200" b="1" i="0">
                <a:solidFill>
                  <a:schemeClr val="bg1"/>
                </a:solidFill>
                <a:effectLst/>
                <a:latin typeface="+mj-lt"/>
                <a:ea typeface="Open Sans" panose="020B0606030504020204" pitchFamily="34" charset="0"/>
                <a:cs typeface="Open Sans" panose="020B0606030504020204" pitchFamily="34" charset="0"/>
              </a:rPr>
              <a:t>Annika Brindel, R2E2</a:t>
            </a:r>
          </a:p>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ACEEE</a:t>
            </a:r>
            <a:endParaRPr lang="en-US" sz="1200" b="0" i="0">
              <a:solidFill>
                <a:schemeClr val="bg1"/>
              </a:solidFill>
              <a:effectLst/>
              <a:latin typeface="+mj-lt"/>
              <a:ea typeface="Open Sans" panose="020B0606030504020204" pitchFamily="34" charset="0"/>
              <a:cs typeface="Open Sans" panose="020B0606030504020204" pitchFamily="34" charset="0"/>
            </a:endParaRPr>
          </a:p>
          <a:p>
            <a:pPr algn="l">
              <a:lnSpc>
                <a:spcPct val="114000"/>
              </a:lnSpc>
            </a:pPr>
            <a:endParaRPr lang="en-US" sz="1600" b="0" i="0">
              <a:solidFill>
                <a:schemeClr val="bg1"/>
              </a:solidFill>
              <a:latin typeface="+mj-lt"/>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8654D90D-2859-F2DE-8199-019557BCC844}"/>
              </a:ext>
            </a:extLst>
          </p:cNvPr>
          <p:cNvSpPr/>
          <p:nvPr/>
        </p:nvSpPr>
        <p:spPr>
          <a:xfrm>
            <a:off x="8667927" y="1246856"/>
            <a:ext cx="1005840" cy="1005840"/>
          </a:xfrm>
          <a:prstGeom prst="ellipse">
            <a:avLst/>
          </a:prstGeom>
          <a:blipFill dpi="0" rotWithShape="1">
            <a:blip r:embed="rId5">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20" name="TextBox 19">
            <a:extLst>
              <a:ext uri="{FF2B5EF4-FFF2-40B4-BE49-F238E27FC236}">
                <a16:creationId xmlns:a16="http://schemas.microsoft.com/office/drawing/2014/main" id="{76F59938-3133-C84E-1C4E-D35D3812D317}"/>
              </a:ext>
            </a:extLst>
          </p:cNvPr>
          <p:cNvSpPr txBox="1"/>
          <p:nvPr/>
        </p:nvSpPr>
        <p:spPr>
          <a:xfrm>
            <a:off x="7868342" y="2297586"/>
            <a:ext cx="2776779" cy="498021"/>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Ian Becker, R2E2</a:t>
            </a:r>
          </a:p>
          <a:p>
            <a:pPr algn="ctr">
              <a:lnSpc>
                <a:spcPct val="114000"/>
              </a:lnSpc>
            </a:pPr>
            <a:r>
              <a:rPr lang="en-US" sz="1200" b="1" i="0">
                <a:solidFill>
                  <a:schemeClr val="bg1"/>
                </a:solidFill>
                <a:effectLst/>
                <a:latin typeface="+mj-lt"/>
                <a:ea typeface="Open Sans" panose="020B0606030504020204" pitchFamily="34" charset="0"/>
                <a:cs typeface="Open Sans" panose="020B0606030504020204" pitchFamily="34" charset="0"/>
              </a:rPr>
              <a:t>ACEEE</a:t>
            </a:r>
          </a:p>
        </p:txBody>
      </p:sp>
      <p:pic>
        <p:nvPicPr>
          <p:cNvPr id="21" name="Picture 20">
            <a:extLst>
              <a:ext uri="{FF2B5EF4-FFF2-40B4-BE49-F238E27FC236}">
                <a16:creationId xmlns:a16="http://schemas.microsoft.com/office/drawing/2014/main" id="{5BB80682-6043-98E5-4B05-1EC1382D7F3E}"/>
              </a:ext>
            </a:extLst>
          </p:cNvPr>
          <p:cNvPicPr>
            <a:picLocks noChangeAspect="1"/>
          </p:cNvPicPr>
          <p:nvPr/>
        </p:nvPicPr>
        <p:blipFill>
          <a:blip r:embed="rId6"/>
          <a:stretch>
            <a:fillRect/>
          </a:stretch>
        </p:blipFill>
        <p:spPr>
          <a:xfrm>
            <a:off x="835122" y="2929007"/>
            <a:ext cx="1005927" cy="1005927"/>
          </a:xfrm>
          <a:prstGeom prst="rect">
            <a:avLst/>
          </a:prstGeom>
        </p:spPr>
      </p:pic>
      <p:sp>
        <p:nvSpPr>
          <p:cNvPr id="22" name="TextBox 21">
            <a:extLst>
              <a:ext uri="{FF2B5EF4-FFF2-40B4-BE49-F238E27FC236}">
                <a16:creationId xmlns:a16="http://schemas.microsoft.com/office/drawing/2014/main" id="{117CCA7C-2FD9-FD9C-0766-99F0E9D37882}"/>
              </a:ext>
            </a:extLst>
          </p:cNvPr>
          <p:cNvSpPr txBox="1"/>
          <p:nvPr/>
        </p:nvSpPr>
        <p:spPr>
          <a:xfrm>
            <a:off x="559864" y="3954958"/>
            <a:ext cx="1450613" cy="498021"/>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Krista Lee, R2E2</a:t>
            </a:r>
          </a:p>
          <a:p>
            <a:pPr algn="ctr">
              <a:lnSpc>
                <a:spcPct val="114000"/>
              </a:lnSpc>
            </a:pPr>
            <a:r>
              <a:rPr lang="en-US" sz="1200" b="1" i="0">
                <a:solidFill>
                  <a:schemeClr val="bg1"/>
                </a:solidFill>
                <a:effectLst/>
                <a:latin typeface="+mj-lt"/>
                <a:ea typeface="Open Sans" panose="020B0606030504020204" pitchFamily="34" charset="0"/>
                <a:cs typeface="Open Sans" panose="020B0606030504020204" pitchFamily="34" charset="0"/>
              </a:rPr>
              <a:t>ACEEE</a:t>
            </a:r>
          </a:p>
        </p:txBody>
      </p:sp>
      <p:sp>
        <p:nvSpPr>
          <p:cNvPr id="23" name="Oval 22">
            <a:extLst>
              <a:ext uri="{FF2B5EF4-FFF2-40B4-BE49-F238E27FC236}">
                <a16:creationId xmlns:a16="http://schemas.microsoft.com/office/drawing/2014/main" id="{32B43D0C-BCD3-B412-98A7-23544FEDA3C1}"/>
              </a:ext>
            </a:extLst>
          </p:cNvPr>
          <p:cNvSpPr/>
          <p:nvPr/>
        </p:nvSpPr>
        <p:spPr>
          <a:xfrm>
            <a:off x="4714569" y="2927007"/>
            <a:ext cx="1005840" cy="1005840"/>
          </a:xfrm>
          <a:prstGeom prst="ellipse">
            <a:avLst/>
          </a:prstGeom>
          <a:blipFill dpi="0" rotWithShape="1">
            <a:blip r:embed="rId7">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25" name="TextBox 24">
            <a:extLst>
              <a:ext uri="{FF2B5EF4-FFF2-40B4-BE49-F238E27FC236}">
                <a16:creationId xmlns:a16="http://schemas.microsoft.com/office/drawing/2014/main" id="{BB9B0437-ACC7-8903-A168-19566FC524BE}"/>
              </a:ext>
            </a:extLst>
          </p:cNvPr>
          <p:cNvSpPr txBox="1"/>
          <p:nvPr/>
        </p:nvSpPr>
        <p:spPr>
          <a:xfrm>
            <a:off x="4402844" y="3955107"/>
            <a:ext cx="1845644" cy="287515"/>
          </a:xfrm>
          <a:prstGeom prst="rect">
            <a:avLst/>
          </a:prstGeom>
          <a:noFill/>
        </p:spPr>
        <p:txBody>
          <a:bodyPr wrap="square">
            <a:spAutoFit/>
          </a:body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Jasmine Mah, ACEEE</a:t>
            </a:r>
            <a:endParaRPr lang="en-US" sz="1200" b="1" i="0">
              <a:solidFill>
                <a:schemeClr val="bg1"/>
              </a:solidFill>
              <a:effectLst/>
              <a:latin typeface="+mj-lt"/>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78A8042B-C903-E039-650C-9120DBF6DA89}"/>
              </a:ext>
            </a:extLst>
          </p:cNvPr>
          <p:cNvSpPr txBox="1"/>
          <p:nvPr/>
        </p:nvSpPr>
        <p:spPr>
          <a:xfrm>
            <a:off x="8244793" y="3955107"/>
            <a:ext cx="1845644" cy="708527"/>
          </a:xfrm>
          <a:prstGeom prst="rect">
            <a:avLst/>
          </a:prstGeom>
          <a:noFill/>
        </p:spPr>
        <p:txBody>
          <a:bodyPr wrap="square">
            <a:spAutoFit/>
          </a:body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Kristen Simmons,</a:t>
            </a:r>
          </a:p>
          <a:p>
            <a:pPr algn="ctr">
              <a:lnSpc>
                <a:spcPct val="114000"/>
              </a:lnSpc>
            </a:pPr>
            <a:r>
              <a:rPr lang="en-US" sz="1200" b="1" i="0">
                <a:solidFill>
                  <a:schemeClr val="bg1"/>
                </a:solidFill>
                <a:effectLst/>
                <a:latin typeface="+mj-lt"/>
                <a:ea typeface="Open Sans" panose="020B0606030504020204" pitchFamily="34" charset="0"/>
                <a:cs typeface="Open Sans" panose="020B0606030504020204" pitchFamily="34" charset="0"/>
              </a:rPr>
              <a:t>Mayor’s Office of </a:t>
            </a:r>
          </a:p>
          <a:p>
            <a:pPr algn="ctr">
              <a:lnSpc>
                <a:spcPct val="114000"/>
              </a:lnSpc>
            </a:pPr>
            <a:r>
              <a:rPr lang="en-US" sz="1200" b="1" i="0">
                <a:solidFill>
                  <a:schemeClr val="bg1"/>
                </a:solidFill>
                <a:effectLst/>
                <a:latin typeface="+mj-lt"/>
                <a:ea typeface="Open Sans" panose="020B0606030504020204" pitchFamily="34" charset="0"/>
                <a:cs typeface="Open Sans" panose="020B0606030504020204" pitchFamily="34" charset="0"/>
              </a:rPr>
              <a:t>Housing, Boston</a:t>
            </a:r>
          </a:p>
        </p:txBody>
      </p:sp>
      <p:sp>
        <p:nvSpPr>
          <p:cNvPr id="28" name="Oval 27">
            <a:extLst>
              <a:ext uri="{FF2B5EF4-FFF2-40B4-BE49-F238E27FC236}">
                <a16:creationId xmlns:a16="http://schemas.microsoft.com/office/drawing/2014/main" id="{179F2291-7AB3-5260-2243-611261675164}"/>
              </a:ext>
            </a:extLst>
          </p:cNvPr>
          <p:cNvSpPr/>
          <p:nvPr/>
        </p:nvSpPr>
        <p:spPr>
          <a:xfrm>
            <a:off x="10637625" y="2912630"/>
            <a:ext cx="1005840" cy="1005840"/>
          </a:xfrm>
          <a:prstGeom prst="ellipse">
            <a:avLst/>
          </a:prstGeom>
          <a:blipFill dpi="0" rotWithShape="1">
            <a:blip r:embed="rId8"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02480B09-2F7A-FE31-B491-A7B42DA61595}"/>
              </a:ext>
            </a:extLst>
          </p:cNvPr>
          <p:cNvSpPr txBox="1"/>
          <p:nvPr/>
        </p:nvSpPr>
        <p:spPr>
          <a:xfrm>
            <a:off x="10254379" y="3926352"/>
            <a:ext cx="1845644" cy="919034"/>
          </a:xfrm>
          <a:prstGeom prst="rect">
            <a:avLst/>
          </a:prstGeom>
          <a:noFill/>
        </p:spPr>
        <p:txBody>
          <a:bodyPr wrap="square">
            <a:spAutoFit/>
          </a:body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Jenna Franklin, </a:t>
            </a:r>
          </a:p>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City of Seattle, Office of Planning and Community Development</a:t>
            </a:r>
          </a:p>
        </p:txBody>
      </p:sp>
      <p:sp>
        <p:nvSpPr>
          <p:cNvPr id="32" name="TextBox 31">
            <a:extLst>
              <a:ext uri="{FF2B5EF4-FFF2-40B4-BE49-F238E27FC236}">
                <a16:creationId xmlns:a16="http://schemas.microsoft.com/office/drawing/2014/main" id="{82EAE007-1984-8BDD-718C-F228D4E81076}"/>
              </a:ext>
            </a:extLst>
          </p:cNvPr>
          <p:cNvSpPr txBox="1"/>
          <p:nvPr/>
        </p:nvSpPr>
        <p:spPr>
          <a:xfrm>
            <a:off x="2276213" y="3955107"/>
            <a:ext cx="1926277" cy="287515"/>
          </a:xfrm>
          <a:prstGeom prst="rect">
            <a:avLst/>
          </a:prstGeom>
          <a:noFill/>
        </p:spPr>
        <p:txBody>
          <a:bodyPr wrap="square">
            <a:spAutoFit/>
          </a:body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Diana, Morales, ACEEE</a:t>
            </a:r>
          </a:p>
        </p:txBody>
      </p:sp>
      <p:sp>
        <p:nvSpPr>
          <p:cNvPr id="44" name="Oval 43">
            <a:extLst>
              <a:ext uri="{FF2B5EF4-FFF2-40B4-BE49-F238E27FC236}">
                <a16:creationId xmlns:a16="http://schemas.microsoft.com/office/drawing/2014/main" id="{B20DBC2A-CC5C-5DD3-085C-083D134ACD53}"/>
              </a:ext>
            </a:extLst>
          </p:cNvPr>
          <p:cNvSpPr/>
          <p:nvPr/>
        </p:nvSpPr>
        <p:spPr>
          <a:xfrm>
            <a:off x="6547449" y="2927085"/>
            <a:ext cx="1005840" cy="1005840"/>
          </a:xfrm>
          <a:prstGeom prst="ellipse">
            <a:avLst/>
          </a:prstGeom>
          <a:blipFill dpi="0" rotWithShape="1">
            <a:blip r:embed="rId9"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48" name="TextBox 47">
            <a:extLst>
              <a:ext uri="{FF2B5EF4-FFF2-40B4-BE49-F238E27FC236}">
                <a16:creationId xmlns:a16="http://schemas.microsoft.com/office/drawing/2014/main" id="{4A57B41C-0F6D-2EE2-14FD-AFAA1DE0AA79}"/>
              </a:ext>
            </a:extLst>
          </p:cNvPr>
          <p:cNvSpPr txBox="1"/>
          <p:nvPr/>
        </p:nvSpPr>
        <p:spPr>
          <a:xfrm>
            <a:off x="5690511" y="3957324"/>
            <a:ext cx="2722895" cy="498021"/>
          </a:xfrm>
          <a:prstGeom prst="rect">
            <a:avLst/>
          </a:prstGeom>
          <a:noFill/>
        </p:spPr>
        <p:txBody>
          <a:bodyPr wrap="square">
            <a:spAutoFit/>
          </a:body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Bill Lazar, </a:t>
            </a:r>
            <a:r>
              <a:rPr lang="en-US" sz="1200" b="1" i="0">
                <a:solidFill>
                  <a:schemeClr val="bg1"/>
                </a:solidFill>
                <a:effectLst/>
                <a:latin typeface="+mj-lt"/>
                <a:ea typeface="Open Sans" panose="020B0606030504020204" pitchFamily="34" charset="0"/>
                <a:cs typeface="Open Sans" panose="020B0606030504020204" pitchFamily="34" charset="0"/>
              </a:rPr>
              <a:t>St. Johns </a:t>
            </a:r>
          </a:p>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Housing </a:t>
            </a:r>
            <a:r>
              <a:rPr lang="en-US" sz="1200" b="1" i="0">
                <a:solidFill>
                  <a:schemeClr val="bg1"/>
                </a:solidFill>
                <a:effectLst/>
                <a:latin typeface="+mj-lt"/>
                <a:ea typeface="Open Sans" panose="020B0606030504020204" pitchFamily="34" charset="0"/>
                <a:cs typeface="Open Sans" panose="020B0606030504020204" pitchFamily="34" charset="0"/>
              </a:rPr>
              <a:t>Partnership</a:t>
            </a:r>
          </a:p>
        </p:txBody>
      </p:sp>
      <p:sp>
        <p:nvSpPr>
          <p:cNvPr id="4" name="Oval 3">
            <a:extLst>
              <a:ext uri="{FF2B5EF4-FFF2-40B4-BE49-F238E27FC236}">
                <a16:creationId xmlns:a16="http://schemas.microsoft.com/office/drawing/2014/main" id="{0D72C53F-F49C-B340-0D9A-6F87746134D6}"/>
              </a:ext>
            </a:extLst>
          </p:cNvPr>
          <p:cNvSpPr/>
          <p:nvPr/>
        </p:nvSpPr>
        <p:spPr>
          <a:xfrm>
            <a:off x="6686471" y="1246856"/>
            <a:ext cx="1005840" cy="1005840"/>
          </a:xfrm>
          <a:prstGeom prst="ellipse">
            <a:avLst/>
          </a:prstGeom>
          <a:blipFill dpi="0" rotWithShape="1">
            <a:blip r:embed="rId1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01E0F1B-EF8C-709E-DC63-AC1553033064}"/>
              </a:ext>
            </a:extLst>
          </p:cNvPr>
          <p:cNvSpPr/>
          <p:nvPr/>
        </p:nvSpPr>
        <p:spPr>
          <a:xfrm>
            <a:off x="793439" y="1324477"/>
            <a:ext cx="1005840" cy="1005840"/>
          </a:xfrm>
          <a:prstGeom prst="ellipse">
            <a:avLst/>
          </a:prstGeom>
          <a:blipFill dpi="0" rotWithShape="1">
            <a:blip r:embed="rId11" cstate="hqprint">
              <a:extLst>
                <a:ext uri="{BEBA8EAE-BF5A-486C-A8C5-ECC9F3942E4B}">
                  <a14:imgProps xmlns:a14="http://schemas.microsoft.com/office/drawing/2010/main">
                    <a14:imgLayer r:embed="rId12">
                      <a14:imgEffect>
                        <a14:sharpenSoften amount="-2000"/>
                      </a14:imgEffect>
                      <a14:imgEffect>
                        <a14:brightnessContrast bright="6000" contrast="1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5" name="Oval 4">
            <a:extLst>
              <a:ext uri="{FF2B5EF4-FFF2-40B4-BE49-F238E27FC236}">
                <a16:creationId xmlns:a16="http://schemas.microsoft.com/office/drawing/2014/main" id="{A73D14DC-FC01-9E36-D58E-DE903F0D519B}"/>
              </a:ext>
            </a:extLst>
          </p:cNvPr>
          <p:cNvSpPr/>
          <p:nvPr/>
        </p:nvSpPr>
        <p:spPr>
          <a:xfrm>
            <a:off x="766201" y="4645532"/>
            <a:ext cx="1005840" cy="1005840"/>
          </a:xfrm>
          <a:prstGeom prst="ellipse">
            <a:avLst/>
          </a:prstGeom>
          <a:blipFill dpi="0" rotWithShape="1">
            <a:blip r:embed="rId1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36211538-D543-49D6-F906-6C2509EE4A57}"/>
              </a:ext>
            </a:extLst>
          </p:cNvPr>
          <p:cNvSpPr txBox="1"/>
          <p:nvPr/>
        </p:nvSpPr>
        <p:spPr>
          <a:xfrm>
            <a:off x="360677" y="5766034"/>
            <a:ext cx="1845644" cy="708527"/>
          </a:xfrm>
          <a:prstGeom prst="rect">
            <a:avLst/>
          </a:prstGeom>
          <a:noFill/>
        </p:spPr>
        <p:txBody>
          <a:bodyPr wrap="square">
            <a:spAutoFit/>
          </a:body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Alon Abramson, Philadelphia Energy Authority</a:t>
            </a:r>
          </a:p>
        </p:txBody>
      </p:sp>
      <p:sp>
        <p:nvSpPr>
          <p:cNvPr id="16" name="Oval 15">
            <a:extLst>
              <a:ext uri="{FF2B5EF4-FFF2-40B4-BE49-F238E27FC236}">
                <a16:creationId xmlns:a16="http://schemas.microsoft.com/office/drawing/2014/main" id="{E0595177-5DE4-1B2C-36C0-158C7E26E45A}"/>
              </a:ext>
            </a:extLst>
          </p:cNvPr>
          <p:cNvSpPr/>
          <p:nvPr/>
        </p:nvSpPr>
        <p:spPr>
          <a:xfrm>
            <a:off x="2735347" y="2928600"/>
            <a:ext cx="1005840" cy="1005840"/>
          </a:xfrm>
          <a:prstGeom prst="ellipse">
            <a:avLst/>
          </a:prstGeom>
          <a:blipFill dpi="0" rotWithShape="1">
            <a:blip r:embed="rId14">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F989CB0-F0C6-C527-06C2-A2E121816353}"/>
              </a:ext>
            </a:extLst>
          </p:cNvPr>
          <p:cNvSpPr txBox="1"/>
          <p:nvPr/>
        </p:nvSpPr>
        <p:spPr>
          <a:xfrm>
            <a:off x="2415122" y="5765862"/>
            <a:ext cx="1845644" cy="498021"/>
          </a:xfrm>
          <a:prstGeom prst="rect">
            <a:avLst/>
          </a:prstGeom>
          <a:noFill/>
        </p:spPr>
        <p:txBody>
          <a:bodyPr wrap="square">
            <a:spAutoFit/>
          </a:body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Emily Lucas, Philadelphia Energy Authority</a:t>
            </a:r>
          </a:p>
        </p:txBody>
      </p:sp>
      <p:sp>
        <p:nvSpPr>
          <p:cNvPr id="14" name="Oval 13">
            <a:extLst>
              <a:ext uri="{FF2B5EF4-FFF2-40B4-BE49-F238E27FC236}">
                <a16:creationId xmlns:a16="http://schemas.microsoft.com/office/drawing/2014/main" id="{8CB7D5BD-689D-0496-E448-44A5BFE758A4}"/>
              </a:ext>
            </a:extLst>
          </p:cNvPr>
          <p:cNvSpPr/>
          <p:nvPr/>
        </p:nvSpPr>
        <p:spPr>
          <a:xfrm>
            <a:off x="4685985" y="4636966"/>
            <a:ext cx="1005840" cy="1005840"/>
          </a:xfrm>
          <a:prstGeom prst="ellipse">
            <a:avLst/>
          </a:prstGeom>
          <a:blipFill dpi="0" rotWithShape="1">
            <a:blip r:embed="rId15"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00CEC13D-86DB-B14F-986F-D7C89F33A615}"/>
              </a:ext>
            </a:extLst>
          </p:cNvPr>
          <p:cNvSpPr txBox="1"/>
          <p:nvPr/>
        </p:nvSpPr>
        <p:spPr>
          <a:xfrm>
            <a:off x="4409564" y="5763561"/>
            <a:ext cx="1845644" cy="287515"/>
          </a:xfrm>
          <a:prstGeom prst="rect">
            <a:avLst/>
          </a:prstGeom>
          <a:noFill/>
        </p:spPr>
        <p:txBody>
          <a:bodyPr wrap="square">
            <a:spAutoFit/>
          </a:body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Abigail Corso, Elevate</a:t>
            </a:r>
          </a:p>
        </p:txBody>
      </p:sp>
      <p:sp>
        <p:nvSpPr>
          <p:cNvPr id="24" name="Oval 23">
            <a:extLst>
              <a:ext uri="{FF2B5EF4-FFF2-40B4-BE49-F238E27FC236}">
                <a16:creationId xmlns:a16="http://schemas.microsoft.com/office/drawing/2014/main" id="{B590B0DC-305D-F730-595B-5631AD6C429C}"/>
              </a:ext>
            </a:extLst>
          </p:cNvPr>
          <p:cNvSpPr/>
          <p:nvPr/>
        </p:nvSpPr>
        <p:spPr>
          <a:xfrm>
            <a:off x="2735347" y="4636966"/>
            <a:ext cx="1005840" cy="1005840"/>
          </a:xfrm>
          <a:prstGeom prst="ellipse">
            <a:avLst/>
          </a:prstGeom>
          <a:blipFill dpi="0" rotWithShape="1">
            <a:blip r:embed="rId16"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9C68B61-B1EA-76F6-55D9-F9421ACB76B3}"/>
              </a:ext>
            </a:extLst>
          </p:cNvPr>
          <p:cNvSpPr/>
          <p:nvPr/>
        </p:nvSpPr>
        <p:spPr>
          <a:xfrm>
            <a:off x="8670611" y="2914398"/>
            <a:ext cx="1005840" cy="1005840"/>
          </a:xfrm>
          <a:prstGeom prst="ellipse">
            <a:avLst/>
          </a:prstGeom>
          <a:blipFill dpi="0" rotWithShape="1">
            <a:blip r:embed="rId17">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02F4A64-A2D2-83A3-012B-BA2C2A8B73BA}"/>
              </a:ext>
            </a:extLst>
          </p:cNvPr>
          <p:cNvSpPr txBox="1"/>
          <p:nvPr/>
        </p:nvSpPr>
        <p:spPr>
          <a:xfrm>
            <a:off x="10254380" y="2221120"/>
            <a:ext cx="1647720" cy="498021"/>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ctr">
              <a:lnSpc>
                <a:spcPct val="114000"/>
              </a:lnSpc>
            </a:pPr>
            <a:r>
              <a:rPr lang="en-US" sz="1200" b="1">
                <a:solidFill>
                  <a:schemeClr val="bg1"/>
                </a:solidFill>
                <a:latin typeface="+mj-lt"/>
                <a:ea typeface="Open Sans" panose="020B0606030504020204" pitchFamily="34" charset="0"/>
                <a:cs typeface="Open Sans" panose="020B0606030504020204" pitchFamily="34" charset="0"/>
              </a:rPr>
              <a:t>Carolyn Conant, R2E2</a:t>
            </a:r>
          </a:p>
          <a:p>
            <a:pPr algn="ctr">
              <a:lnSpc>
                <a:spcPct val="114000"/>
              </a:lnSpc>
            </a:pPr>
            <a:r>
              <a:rPr lang="en-US" sz="1200" b="1" i="0">
                <a:solidFill>
                  <a:schemeClr val="bg1"/>
                </a:solidFill>
                <a:effectLst/>
                <a:latin typeface="+mj-lt"/>
                <a:ea typeface="Open Sans" panose="020B0606030504020204" pitchFamily="34" charset="0"/>
                <a:cs typeface="Open Sans" panose="020B0606030504020204" pitchFamily="34" charset="0"/>
              </a:rPr>
              <a:t>ACEEE</a:t>
            </a:r>
          </a:p>
        </p:txBody>
      </p:sp>
      <p:sp>
        <p:nvSpPr>
          <p:cNvPr id="30" name="Oval 29">
            <a:extLst>
              <a:ext uri="{FF2B5EF4-FFF2-40B4-BE49-F238E27FC236}">
                <a16:creationId xmlns:a16="http://schemas.microsoft.com/office/drawing/2014/main" id="{89C3B282-7DB6-1F76-7270-F1992AF3B1BF}"/>
              </a:ext>
            </a:extLst>
          </p:cNvPr>
          <p:cNvSpPr/>
          <p:nvPr/>
        </p:nvSpPr>
        <p:spPr>
          <a:xfrm>
            <a:off x="10622293" y="1278389"/>
            <a:ext cx="1005840" cy="1005840"/>
          </a:xfrm>
          <a:prstGeom prst="ellipse">
            <a:avLst/>
          </a:prstGeom>
          <a:blipFill dpi="0" rotWithShape="1">
            <a:blip r:embed="rId18">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93" rtl="0" eaLnBrk="1" latinLnBrk="0" hangingPunct="1">
              <a:defRPr sz="1800" kern="1200">
                <a:solidFill>
                  <a:schemeClr val="lt1"/>
                </a:solidFill>
                <a:latin typeface="+mn-lt"/>
                <a:ea typeface="+mn-ea"/>
                <a:cs typeface="+mn-cs"/>
              </a:defRPr>
            </a:lvl1pPr>
            <a:lvl2pPr marL="457146" algn="l" defTabSz="914293" rtl="0" eaLnBrk="1" latinLnBrk="0" hangingPunct="1">
              <a:defRPr sz="1800" kern="1200">
                <a:solidFill>
                  <a:schemeClr val="lt1"/>
                </a:solidFill>
                <a:latin typeface="+mn-lt"/>
                <a:ea typeface="+mn-ea"/>
                <a:cs typeface="+mn-cs"/>
              </a:defRPr>
            </a:lvl2pPr>
            <a:lvl3pPr marL="914293" algn="l" defTabSz="914293" rtl="0" eaLnBrk="1" latinLnBrk="0" hangingPunct="1">
              <a:defRPr sz="1800" kern="1200">
                <a:solidFill>
                  <a:schemeClr val="lt1"/>
                </a:solidFill>
                <a:latin typeface="+mn-lt"/>
                <a:ea typeface="+mn-ea"/>
                <a:cs typeface="+mn-cs"/>
              </a:defRPr>
            </a:lvl3pPr>
            <a:lvl4pPr marL="1371440" algn="l" defTabSz="914293" rtl="0" eaLnBrk="1" latinLnBrk="0" hangingPunct="1">
              <a:defRPr sz="1800" kern="1200">
                <a:solidFill>
                  <a:schemeClr val="lt1"/>
                </a:solidFill>
                <a:latin typeface="+mn-lt"/>
                <a:ea typeface="+mn-ea"/>
                <a:cs typeface="+mn-cs"/>
              </a:defRPr>
            </a:lvl4pPr>
            <a:lvl5pPr marL="1828586" algn="l" defTabSz="914293" rtl="0" eaLnBrk="1" latinLnBrk="0" hangingPunct="1">
              <a:defRPr sz="1800" kern="1200">
                <a:solidFill>
                  <a:schemeClr val="lt1"/>
                </a:solidFill>
                <a:latin typeface="+mn-lt"/>
                <a:ea typeface="+mn-ea"/>
                <a:cs typeface="+mn-cs"/>
              </a:defRPr>
            </a:lvl5pPr>
            <a:lvl6pPr marL="2285733" algn="l" defTabSz="914293" rtl="0" eaLnBrk="1" latinLnBrk="0" hangingPunct="1">
              <a:defRPr sz="1800" kern="1200">
                <a:solidFill>
                  <a:schemeClr val="lt1"/>
                </a:solidFill>
                <a:latin typeface="+mn-lt"/>
                <a:ea typeface="+mn-ea"/>
                <a:cs typeface="+mn-cs"/>
              </a:defRPr>
            </a:lvl6pPr>
            <a:lvl7pPr marL="2742879" algn="l" defTabSz="914293" rtl="0" eaLnBrk="1" latinLnBrk="0" hangingPunct="1">
              <a:defRPr sz="1800" kern="1200">
                <a:solidFill>
                  <a:schemeClr val="lt1"/>
                </a:solidFill>
                <a:latin typeface="+mn-lt"/>
                <a:ea typeface="+mn-ea"/>
                <a:cs typeface="+mn-cs"/>
              </a:defRPr>
            </a:lvl7pPr>
            <a:lvl8pPr marL="3200026" algn="l" defTabSz="914293" rtl="0" eaLnBrk="1" latinLnBrk="0" hangingPunct="1">
              <a:defRPr sz="1800" kern="1200">
                <a:solidFill>
                  <a:schemeClr val="lt1"/>
                </a:solidFill>
                <a:latin typeface="+mn-lt"/>
                <a:ea typeface="+mn-ea"/>
                <a:cs typeface="+mn-cs"/>
              </a:defRPr>
            </a:lvl8pPr>
            <a:lvl9pPr marL="3657172" algn="l" defTabSz="914293"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41972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4 Establish program upgrade offerings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30</a:t>
            </a:fld>
            <a:endParaRPr lang="en-US"/>
          </a:p>
        </p:txBody>
      </p:sp>
      <p:sp>
        <p:nvSpPr>
          <p:cNvPr id="9" name="Content Placeholder 2">
            <a:extLst>
              <a:ext uri="{FF2B5EF4-FFF2-40B4-BE49-F238E27FC236}">
                <a16:creationId xmlns:a16="http://schemas.microsoft.com/office/drawing/2014/main" id="{DD745B09-F03B-A765-EEBD-6A022D8DF95B}"/>
              </a:ext>
            </a:extLst>
          </p:cNvPr>
          <p:cNvSpPr txBox="1">
            <a:spLocks/>
          </p:cNvSpPr>
          <p:nvPr/>
        </p:nvSpPr>
        <p:spPr>
          <a:xfrm>
            <a:off x="838200" y="1825625"/>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Examples:</a:t>
            </a:r>
          </a:p>
          <a:p>
            <a:pPr lvl="1"/>
            <a:r>
              <a:rPr lang="en-US" sz="2000" b="1"/>
              <a:t>ACTION: </a:t>
            </a:r>
            <a:r>
              <a:rPr lang="en-US" sz="2000">
                <a:ea typeface="+mn-lt"/>
                <a:cs typeface="+mn-lt"/>
              </a:rPr>
              <a:t>Prioritize comprehensive efficiency upgrades and electrification in program offerings.</a:t>
            </a:r>
          </a:p>
          <a:p>
            <a:pPr marL="457200" lvl="1" indent="0">
              <a:buNone/>
            </a:pPr>
            <a:endParaRPr lang="en-US" sz="2000"/>
          </a:p>
          <a:p>
            <a:pPr lvl="1"/>
            <a:r>
              <a:rPr lang="en-US" sz="2000" b="1"/>
              <a:t>CASE STUDY</a:t>
            </a:r>
            <a:r>
              <a:rPr lang="en-US" sz="2000"/>
              <a:t>: Massachusetts' Low-Income Energy Affordability Network (LEAN) Deep Energy Retrofit Pathway.</a:t>
            </a:r>
          </a:p>
          <a:p>
            <a:pPr marL="457200" lvl="1" indent="0">
              <a:buNone/>
            </a:pPr>
            <a:endParaRPr lang="en-US" sz="2000"/>
          </a:p>
          <a:p>
            <a:pPr lvl="1"/>
            <a:r>
              <a:rPr lang="en-US" sz="2000" b="1"/>
              <a:t>TOOLS</a:t>
            </a:r>
            <a:r>
              <a:rPr lang="en-US" sz="2000"/>
              <a:t>: ACEEE paper - "Analysis of Electric and Gas Decarbonization Options for Homes and Apartments," by Steven Nadel and Lyla Fadali.</a:t>
            </a:r>
          </a:p>
        </p:txBody>
      </p:sp>
      <p:sp>
        <p:nvSpPr>
          <p:cNvPr id="12" name="TextBox 11">
            <a:extLst>
              <a:ext uri="{FF2B5EF4-FFF2-40B4-BE49-F238E27FC236}">
                <a16:creationId xmlns:a16="http://schemas.microsoft.com/office/drawing/2014/main" id="{543CB7E1-07C5-00BB-8B58-B88E27756AB2}"/>
              </a:ext>
            </a:extLst>
          </p:cNvPr>
          <p:cNvSpPr txBox="1"/>
          <p:nvPr/>
        </p:nvSpPr>
        <p:spPr>
          <a:xfrm>
            <a:off x="6094552" y="5239731"/>
            <a:ext cx="28787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Image from LEAN's website.</a:t>
            </a:r>
          </a:p>
        </p:txBody>
      </p:sp>
      <p:pic>
        <p:nvPicPr>
          <p:cNvPr id="3" name="Picture 2" descr="A group of buildings with windows&#10;&#10;Description automatically generated">
            <a:extLst>
              <a:ext uri="{FF2B5EF4-FFF2-40B4-BE49-F238E27FC236}">
                <a16:creationId xmlns:a16="http://schemas.microsoft.com/office/drawing/2014/main" id="{70BB8D6F-9146-AB1E-7D1E-18FCDC14A9E8}"/>
              </a:ext>
            </a:extLst>
          </p:cNvPr>
          <p:cNvPicPr>
            <a:picLocks noChangeAspect="1"/>
          </p:cNvPicPr>
          <p:nvPr/>
        </p:nvPicPr>
        <p:blipFill>
          <a:blip r:embed="rId3"/>
          <a:stretch>
            <a:fillRect/>
          </a:stretch>
        </p:blipFill>
        <p:spPr>
          <a:xfrm>
            <a:off x="6095862" y="1904516"/>
            <a:ext cx="5524500" cy="3333750"/>
          </a:xfrm>
          <a:prstGeom prst="rect">
            <a:avLst/>
          </a:prstGeom>
        </p:spPr>
      </p:pic>
    </p:spTree>
    <p:extLst>
      <p:ext uri="{BB962C8B-B14F-4D97-AF65-F5344CB8AC3E}">
        <p14:creationId xmlns:p14="http://schemas.microsoft.com/office/powerpoint/2010/main" val="3945221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5 Design program offerings to prevent increased household costs and displacement</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31</a:t>
            </a:fld>
            <a:endParaRPr lang="en-US"/>
          </a:p>
        </p:txBody>
      </p:sp>
      <p:sp>
        <p:nvSpPr>
          <p:cNvPr id="9" name="Content Placeholder 2">
            <a:extLst>
              <a:ext uri="{FF2B5EF4-FFF2-40B4-BE49-F238E27FC236}">
                <a16:creationId xmlns:a16="http://schemas.microsoft.com/office/drawing/2014/main" id="{16F23B69-5E90-00C3-49D4-EFE94F667A84}"/>
              </a:ext>
            </a:extLst>
          </p:cNvPr>
          <p:cNvSpPr txBox="1">
            <a:spLocks/>
          </p:cNvSpPr>
          <p:nvPr/>
        </p:nvSpPr>
        <p:spPr>
          <a:xfrm>
            <a:off x="545284" y="1690688"/>
            <a:ext cx="5474516" cy="473527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Examples:</a:t>
            </a:r>
          </a:p>
          <a:p>
            <a:pPr lvl="1"/>
            <a:r>
              <a:rPr lang="en-US" sz="2000" b="1"/>
              <a:t>ACTION: </a:t>
            </a:r>
            <a:r>
              <a:rPr lang="en-US" sz="2000">
                <a:ea typeface="+mn-lt"/>
                <a:cs typeface="+mn-lt"/>
              </a:rPr>
              <a:t>Protect housing affordability for unsubsidized rental properties that are not subject to pre-existing affordability commitments.</a:t>
            </a:r>
          </a:p>
          <a:p>
            <a:pPr marL="457200" lvl="1" indent="0">
              <a:buNone/>
            </a:pPr>
            <a:endParaRPr lang="en-US" sz="2000"/>
          </a:p>
          <a:p>
            <a:pPr lvl="1"/>
            <a:r>
              <a:rPr lang="en-US" sz="2000" b="1"/>
              <a:t>CASE STUDIES</a:t>
            </a:r>
            <a:r>
              <a:rPr lang="en-US" sz="2000"/>
              <a:t>: </a:t>
            </a:r>
          </a:p>
          <a:p>
            <a:pPr lvl="2">
              <a:buFont typeface="Wingdings" panose="020B0604020202020204" pitchFamily="34" charset="0"/>
              <a:buChar char="§"/>
            </a:pPr>
            <a:r>
              <a:rPr lang="en-US" sz="1600"/>
              <a:t>Affordability restrictions required by the Efficiency Navigator in Middleton and Madison, Wisconsin. Elevate is the Energy Navigator for this program.</a:t>
            </a:r>
            <a:endParaRPr lang="en-US"/>
          </a:p>
          <a:p>
            <a:pPr lvl="2">
              <a:buFont typeface="Wingdings" panose="020B0604020202020204" pitchFamily="34" charset="0"/>
              <a:buChar char="§"/>
            </a:pPr>
            <a:r>
              <a:rPr lang="en-US" sz="1600"/>
              <a:t>Affordability restrictions required by Seattle's Multifamily Weatherization Program.</a:t>
            </a:r>
          </a:p>
          <a:p>
            <a:pPr marL="457200" lvl="1" indent="0">
              <a:buNone/>
            </a:pPr>
            <a:endParaRPr lang="en-US" sz="2000"/>
          </a:p>
          <a:p>
            <a:pPr lvl="1"/>
            <a:r>
              <a:rPr lang="en-US" sz="2000" b="1"/>
              <a:t>TOOLS</a:t>
            </a:r>
            <a:r>
              <a:rPr lang="en-US" sz="2000"/>
              <a:t>: ACEEE paper - "Building Decarbonization Solutions for the Affordable Housing Sector," by Dan York, Charlotte Cohn, Diana Morales, and Carolin Tolentino.</a:t>
            </a:r>
          </a:p>
        </p:txBody>
      </p:sp>
      <p:pic>
        <p:nvPicPr>
          <p:cNvPr id="10" name="Picture 9" descr="A two brick houses with a tree in front of them&#10;&#10;Description automatically generated">
            <a:extLst>
              <a:ext uri="{FF2B5EF4-FFF2-40B4-BE49-F238E27FC236}">
                <a16:creationId xmlns:a16="http://schemas.microsoft.com/office/drawing/2014/main" id="{2550F05A-AEF3-BB00-69DC-2A933708ED1D}"/>
              </a:ext>
            </a:extLst>
          </p:cNvPr>
          <p:cNvPicPr>
            <a:picLocks noChangeAspect="1"/>
          </p:cNvPicPr>
          <p:nvPr/>
        </p:nvPicPr>
        <p:blipFill>
          <a:blip r:embed="rId3"/>
          <a:stretch>
            <a:fillRect/>
          </a:stretch>
        </p:blipFill>
        <p:spPr>
          <a:xfrm>
            <a:off x="6518233" y="2073868"/>
            <a:ext cx="4829894" cy="3587870"/>
          </a:xfrm>
          <a:prstGeom prst="rect">
            <a:avLst/>
          </a:prstGeom>
        </p:spPr>
      </p:pic>
      <p:pic>
        <p:nvPicPr>
          <p:cNvPr id="7" name="Picture 6" descr="A person with curly hair and blue eyes&#10;&#10;Description automatically generated">
            <a:extLst>
              <a:ext uri="{FF2B5EF4-FFF2-40B4-BE49-F238E27FC236}">
                <a16:creationId xmlns:a16="http://schemas.microsoft.com/office/drawing/2014/main" id="{3625C6E7-69C9-3DEF-C905-C44E91724E6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77642" y="3642733"/>
            <a:ext cx="688793" cy="660570"/>
          </a:xfrm>
          <a:prstGeom prst="ellipse">
            <a:avLst/>
          </a:prstGeom>
          <a:ln w="38100">
            <a:solidFill>
              <a:schemeClr val="accent2">
                <a:lumMod val="20000"/>
                <a:lumOff val="80000"/>
              </a:schemeClr>
            </a:solidFill>
          </a:ln>
        </p:spPr>
      </p:pic>
    </p:spTree>
    <p:extLst>
      <p:ext uri="{BB962C8B-B14F-4D97-AF65-F5344CB8AC3E}">
        <p14:creationId xmlns:p14="http://schemas.microsoft.com/office/powerpoint/2010/main" val="1824340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6 Create an easy-to-use program intake, participation, and support process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32</a:t>
            </a:fld>
            <a:endParaRPr lang="en-US"/>
          </a:p>
        </p:txBody>
      </p:sp>
      <p:sp>
        <p:nvSpPr>
          <p:cNvPr id="9" name="Content Placeholder 2">
            <a:extLst>
              <a:ext uri="{FF2B5EF4-FFF2-40B4-BE49-F238E27FC236}">
                <a16:creationId xmlns:a16="http://schemas.microsoft.com/office/drawing/2014/main" id="{B96DBB5C-EFEF-8C93-74B9-64D6A91ED511}"/>
              </a:ext>
            </a:extLst>
          </p:cNvPr>
          <p:cNvSpPr txBox="1">
            <a:spLocks/>
          </p:cNvSpPr>
          <p:nvPr/>
        </p:nvSpPr>
        <p:spPr>
          <a:xfrm>
            <a:off x="838200" y="1825625"/>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Examples:</a:t>
            </a:r>
          </a:p>
          <a:p>
            <a:pPr lvl="1"/>
            <a:r>
              <a:rPr lang="en-US" sz="2000" b="1"/>
              <a:t>ACTION: </a:t>
            </a:r>
            <a:r>
              <a:rPr lang="en-US" sz="2000"/>
              <a:t>Employ a one-stop shop approach.</a:t>
            </a:r>
          </a:p>
          <a:p>
            <a:pPr marL="457200" lvl="1" indent="0">
              <a:buNone/>
            </a:pPr>
            <a:endParaRPr lang="en-US" sz="2000"/>
          </a:p>
          <a:p>
            <a:pPr lvl="1"/>
            <a:r>
              <a:rPr lang="en-US" sz="2000" b="1"/>
              <a:t>CASE STUDY</a:t>
            </a:r>
            <a:r>
              <a:rPr lang="en-US" sz="2000"/>
              <a:t>: Massachusetts' LEAN  Program.</a:t>
            </a:r>
          </a:p>
          <a:p>
            <a:pPr marL="457200" lvl="1" indent="0">
              <a:buNone/>
            </a:pPr>
            <a:endParaRPr lang="en-US" sz="2000"/>
          </a:p>
          <a:p>
            <a:pPr lvl="1"/>
            <a:r>
              <a:rPr lang="en-US" sz="2000" b="1"/>
              <a:t>TOOLS</a:t>
            </a:r>
            <a:r>
              <a:rPr lang="en-US" sz="2000"/>
              <a:t>: ACEEE's Multifamily Energy Savings Project, and </a:t>
            </a:r>
            <a:r>
              <a:rPr lang="en-US" sz="2000" err="1"/>
              <a:t>Innovate's</a:t>
            </a:r>
            <a:r>
              <a:rPr lang="en-US" sz="2000"/>
              <a:t> step-by-step process for setting up a one-stop shop.</a:t>
            </a:r>
          </a:p>
        </p:txBody>
      </p:sp>
      <p:pic>
        <p:nvPicPr>
          <p:cNvPr id="3" name="Picture 2" descr="A puzzle of a house with text&#10;&#10;Description automatically generated">
            <a:extLst>
              <a:ext uri="{FF2B5EF4-FFF2-40B4-BE49-F238E27FC236}">
                <a16:creationId xmlns:a16="http://schemas.microsoft.com/office/drawing/2014/main" id="{15FE1DA0-C811-0208-88EE-3EDD4C22BED6}"/>
              </a:ext>
            </a:extLst>
          </p:cNvPr>
          <p:cNvPicPr>
            <a:picLocks noChangeAspect="1"/>
          </p:cNvPicPr>
          <p:nvPr/>
        </p:nvPicPr>
        <p:blipFill>
          <a:blip r:embed="rId3"/>
          <a:stretch>
            <a:fillRect/>
          </a:stretch>
        </p:blipFill>
        <p:spPr>
          <a:xfrm>
            <a:off x="6944555" y="1826965"/>
            <a:ext cx="3411876" cy="3714262"/>
          </a:xfrm>
          <a:prstGeom prst="rect">
            <a:avLst/>
          </a:prstGeom>
        </p:spPr>
      </p:pic>
      <p:sp>
        <p:nvSpPr>
          <p:cNvPr id="6" name="TextBox 5">
            <a:extLst>
              <a:ext uri="{FF2B5EF4-FFF2-40B4-BE49-F238E27FC236}">
                <a16:creationId xmlns:a16="http://schemas.microsoft.com/office/drawing/2014/main" id="{73BAE0D5-E423-4568-DB09-0267150642D3}"/>
              </a:ext>
            </a:extLst>
          </p:cNvPr>
          <p:cNvSpPr txBox="1"/>
          <p:nvPr/>
        </p:nvSpPr>
        <p:spPr>
          <a:xfrm>
            <a:off x="7084950" y="5542577"/>
            <a:ext cx="28787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Graphic from </a:t>
            </a:r>
            <a:r>
              <a:rPr lang="en-US" sz="1200" err="1"/>
              <a:t>Innovate's</a:t>
            </a:r>
            <a:r>
              <a:rPr lang="en-US" sz="1200"/>
              <a:t> report.</a:t>
            </a:r>
          </a:p>
        </p:txBody>
      </p:sp>
    </p:spTree>
    <p:extLst>
      <p:ext uri="{BB962C8B-B14F-4D97-AF65-F5344CB8AC3E}">
        <p14:creationId xmlns:p14="http://schemas.microsoft.com/office/powerpoint/2010/main" val="1239826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336FF-D46F-866E-BA33-0B424ACBF016}"/>
              </a:ext>
            </a:extLst>
          </p:cNvPr>
          <p:cNvSpPr>
            <a:spLocks noGrp="1"/>
          </p:cNvSpPr>
          <p:nvPr>
            <p:ph type="sldNum" sz="quarter" idx="12"/>
          </p:nvPr>
        </p:nvSpPr>
        <p:spPr/>
        <p:txBody>
          <a:bodyPr/>
          <a:lstStyle/>
          <a:p>
            <a:fld id="{0CE223AA-2154-4A64-A14F-9F7CC593C8F9}" type="slidenum">
              <a:rPr lang="en-US" smtClean="0"/>
              <a:pPr/>
              <a:t>33</a:t>
            </a:fld>
            <a:endParaRPr lang="en-US"/>
          </a:p>
        </p:txBody>
      </p:sp>
      <p:sp>
        <p:nvSpPr>
          <p:cNvPr id="3" name="Title 2">
            <a:extLst>
              <a:ext uri="{FF2B5EF4-FFF2-40B4-BE49-F238E27FC236}">
                <a16:creationId xmlns:a16="http://schemas.microsoft.com/office/drawing/2014/main" id="{D2E717B2-A402-C89F-5857-A01306E30DAA}"/>
              </a:ext>
            </a:extLst>
          </p:cNvPr>
          <p:cNvSpPr>
            <a:spLocks noGrp="1"/>
          </p:cNvSpPr>
          <p:nvPr>
            <p:ph type="title"/>
          </p:nvPr>
        </p:nvSpPr>
        <p:spPr>
          <a:xfrm>
            <a:off x="837325" y="206273"/>
            <a:ext cx="10515600" cy="1325563"/>
          </a:xfrm>
        </p:spPr>
        <p:txBody>
          <a:bodyPr/>
          <a:lstStyle/>
          <a:p>
            <a:r>
              <a:rPr lang="en-US"/>
              <a:t>Presenter</a:t>
            </a:r>
          </a:p>
        </p:txBody>
      </p:sp>
      <p:pic>
        <p:nvPicPr>
          <p:cNvPr id="9" name="Picture 8" descr="A person smiling at the camera&#10;&#10;Description automatically generated">
            <a:extLst>
              <a:ext uri="{FF2B5EF4-FFF2-40B4-BE49-F238E27FC236}">
                <a16:creationId xmlns:a16="http://schemas.microsoft.com/office/drawing/2014/main" id="{29904293-9D0D-6CF2-E176-A98F115AD8A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62667" y="2206188"/>
            <a:ext cx="2410982" cy="2582446"/>
          </a:xfrm>
          <a:prstGeom prst="ellipse">
            <a:avLst/>
          </a:prstGeom>
          <a:ln w="38100">
            <a:solidFill>
              <a:schemeClr val="accent2">
                <a:lumMod val="20000"/>
                <a:lumOff val="80000"/>
              </a:schemeClr>
            </a:solidFill>
          </a:ln>
        </p:spPr>
      </p:pic>
      <p:sp>
        <p:nvSpPr>
          <p:cNvPr id="11" name="TextBox 5">
            <a:extLst>
              <a:ext uri="{FF2B5EF4-FFF2-40B4-BE49-F238E27FC236}">
                <a16:creationId xmlns:a16="http://schemas.microsoft.com/office/drawing/2014/main" id="{3A622E8B-2EFB-7F51-66B9-72FD963A658D}"/>
              </a:ext>
            </a:extLst>
          </p:cNvPr>
          <p:cNvSpPr txBox="1"/>
          <p:nvPr/>
        </p:nvSpPr>
        <p:spPr>
          <a:xfrm>
            <a:off x="3781043" y="2486648"/>
            <a:ext cx="6861682" cy="2034211"/>
          </a:xfrm>
          <a:prstGeom prst="rect">
            <a:avLst/>
          </a:prstGeom>
          <a:noFill/>
        </p:spPr>
        <p:txBody>
          <a:bodyPr wrap="square" lIns="91440" tIns="45720" rIns="91440" bIns="45720" rtlCol="0" anchor="t">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nSpc>
                <a:spcPct val="113999"/>
              </a:lnSpc>
            </a:pPr>
            <a:r>
              <a:rPr lang="en-US" sz="2000" b="1">
                <a:solidFill>
                  <a:schemeClr val="bg1"/>
                </a:solidFill>
                <a:latin typeface="+mj-lt"/>
                <a:ea typeface="Open Sans"/>
                <a:cs typeface="Open Sans"/>
              </a:rPr>
              <a:t>Jasmine Mah</a:t>
            </a:r>
            <a:br>
              <a:rPr lang="en-US" sz="2000" b="1" i="0">
                <a:effectLst/>
                <a:latin typeface="+mj-lt"/>
                <a:ea typeface="Open Sans" panose="020B0606030504020204" pitchFamily="34" charset="0"/>
                <a:cs typeface="Open Sans" panose="020B0606030504020204" pitchFamily="34" charset="0"/>
              </a:rPr>
            </a:br>
            <a:r>
              <a:rPr lang="en-US" b="1">
                <a:solidFill>
                  <a:schemeClr val="bg1"/>
                </a:solidFill>
                <a:latin typeface="+mj-lt"/>
                <a:ea typeface="Open Sans"/>
                <a:cs typeface="Open Sans"/>
              </a:rPr>
              <a:t>Senior Research Analyst at</a:t>
            </a:r>
            <a:r>
              <a:rPr lang="en-US" b="1" i="0">
                <a:solidFill>
                  <a:schemeClr val="bg1"/>
                </a:solidFill>
                <a:effectLst/>
                <a:latin typeface="+mj-lt"/>
                <a:ea typeface="Open Sans"/>
                <a:cs typeface="Open Sans"/>
              </a:rPr>
              <a:t> </a:t>
            </a:r>
            <a:r>
              <a:rPr lang="en-US" b="1">
                <a:solidFill>
                  <a:schemeClr val="bg1"/>
                </a:solidFill>
                <a:latin typeface="+mj-lt"/>
                <a:ea typeface="Open Sans"/>
                <a:cs typeface="Open Sans"/>
              </a:rPr>
              <a:t>ACEEE</a:t>
            </a:r>
            <a:endParaRPr lang="en-US">
              <a:solidFill>
                <a:schemeClr val="bg1"/>
              </a:solidFill>
            </a:endParaRPr>
          </a:p>
          <a:p>
            <a:pPr>
              <a:lnSpc>
                <a:spcPct val="113999"/>
              </a:lnSpc>
            </a:pPr>
            <a:r>
              <a:rPr lang="en-US">
                <a:solidFill>
                  <a:schemeClr val="bg1"/>
                </a:solidFill>
                <a:latin typeface="+mj-lt"/>
                <a:ea typeface="Open Sans"/>
                <a:cs typeface="Open Sans"/>
              </a:rPr>
              <a:t>Jasmine studies policies</a:t>
            </a:r>
            <a:r>
              <a:rPr lang="en-US" b="0" i="0">
                <a:solidFill>
                  <a:schemeClr val="bg1"/>
                </a:solidFill>
                <a:effectLst/>
                <a:latin typeface="+mj-lt"/>
                <a:ea typeface="Open Sans"/>
                <a:cs typeface="Open Sans"/>
              </a:rPr>
              <a:t>, </a:t>
            </a:r>
            <a:r>
              <a:rPr lang="en-US">
                <a:solidFill>
                  <a:schemeClr val="bg1"/>
                </a:solidFill>
                <a:latin typeface="+mj-lt"/>
                <a:ea typeface="Open Sans"/>
                <a:cs typeface="Open Sans"/>
              </a:rPr>
              <a:t>programs</a:t>
            </a:r>
            <a:r>
              <a:rPr lang="en-US" b="0" i="0">
                <a:solidFill>
                  <a:schemeClr val="bg1"/>
                </a:solidFill>
                <a:effectLst/>
                <a:latin typeface="+mj-lt"/>
                <a:ea typeface="Open Sans"/>
                <a:cs typeface="Open Sans"/>
              </a:rPr>
              <a:t>, and </a:t>
            </a:r>
            <a:r>
              <a:rPr lang="en-US">
                <a:solidFill>
                  <a:schemeClr val="bg1"/>
                </a:solidFill>
                <a:latin typeface="+mj-lt"/>
                <a:ea typeface="Open Sans"/>
                <a:cs typeface="Open Sans"/>
              </a:rPr>
              <a:t>funding sources that simultaneously improve human health </a:t>
            </a:r>
            <a:r>
              <a:rPr lang="en-US" b="0" i="0">
                <a:solidFill>
                  <a:schemeClr val="bg1"/>
                </a:solidFill>
                <a:effectLst/>
                <a:latin typeface="+mj-lt"/>
                <a:ea typeface="Open Sans"/>
                <a:cs typeface="Open Sans"/>
              </a:rPr>
              <a:t>and energy efficiency</a:t>
            </a:r>
            <a:r>
              <a:rPr lang="en-US">
                <a:solidFill>
                  <a:schemeClr val="bg1"/>
                </a:solidFill>
                <a:latin typeface="+mj-lt"/>
                <a:ea typeface="Open Sans"/>
                <a:cs typeface="Open Sans"/>
              </a:rPr>
              <a:t>. She also cooperates with researchers across different programs, including the utilities, buildings, state policy, and local policy teams. </a:t>
            </a:r>
            <a:endParaRPr lang="en-US" sz="1600" b="0" i="0">
              <a:solidFill>
                <a:schemeClr val="bg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552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7 Design program in coordination with partners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34</a:t>
            </a:fld>
            <a:endParaRPr lang="en-US"/>
          </a:p>
        </p:txBody>
      </p:sp>
      <p:sp>
        <p:nvSpPr>
          <p:cNvPr id="9" name="Content Placeholder 2">
            <a:extLst>
              <a:ext uri="{FF2B5EF4-FFF2-40B4-BE49-F238E27FC236}">
                <a16:creationId xmlns:a16="http://schemas.microsoft.com/office/drawing/2014/main" id="{96A34FA6-ABDC-D4FA-64D5-797E0B5FC5EA}"/>
              </a:ext>
            </a:extLst>
          </p:cNvPr>
          <p:cNvSpPr txBox="1">
            <a:spLocks/>
          </p:cNvSpPr>
          <p:nvPr/>
        </p:nvSpPr>
        <p:spPr>
          <a:xfrm>
            <a:off x="838200" y="1690688"/>
            <a:ext cx="5176706" cy="46464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Examples:</a:t>
            </a:r>
          </a:p>
          <a:p>
            <a:pPr lvl="1"/>
            <a:r>
              <a:rPr lang="en-US" sz="2000" b="1"/>
              <a:t>ACTION: </a:t>
            </a:r>
            <a:r>
              <a:rPr lang="en-US" sz="2000">
                <a:ea typeface="+mn-lt"/>
                <a:cs typeface="+mn-lt"/>
              </a:rPr>
              <a:t>Establish robust partnerships so program offerings are well coordinated.</a:t>
            </a:r>
          </a:p>
          <a:p>
            <a:pPr marL="457200" lvl="1" indent="0">
              <a:buNone/>
            </a:pPr>
            <a:endParaRPr lang="en-US" sz="2000"/>
          </a:p>
          <a:p>
            <a:pPr lvl="1"/>
            <a:r>
              <a:rPr lang="en-US" sz="2000" b="1"/>
              <a:t>CASE STUDY</a:t>
            </a:r>
            <a:r>
              <a:rPr lang="en-US" sz="2000"/>
              <a:t>: Minneapolis' 4d Program.</a:t>
            </a:r>
          </a:p>
          <a:p>
            <a:pPr marL="457200" lvl="1" indent="0">
              <a:buNone/>
            </a:pPr>
            <a:endParaRPr lang="en-US" sz="2000"/>
          </a:p>
          <a:p>
            <a:pPr lvl="1"/>
            <a:r>
              <a:rPr lang="en-US" sz="2000" b="1"/>
              <a:t>TOOLS</a:t>
            </a:r>
            <a:r>
              <a:rPr lang="en-US" sz="2000"/>
              <a:t>: DOE's Better Buildings Residential Network website, which </a:t>
            </a:r>
            <a:r>
              <a:rPr lang="en-US" sz="2000">
                <a:ea typeface="+mn-lt"/>
                <a:cs typeface="+mn-lt"/>
              </a:rPr>
              <a:t>provides strategies developed to maintain strong strategic partnerships with trusted local companies and organizations, and DOE's partnership toolkit.</a:t>
            </a:r>
          </a:p>
        </p:txBody>
      </p:sp>
      <p:pic>
        <p:nvPicPr>
          <p:cNvPr id="3" name="Picture 2" descr="A map of a state with green points&#10;&#10;Description automatically generated">
            <a:extLst>
              <a:ext uri="{FF2B5EF4-FFF2-40B4-BE49-F238E27FC236}">
                <a16:creationId xmlns:a16="http://schemas.microsoft.com/office/drawing/2014/main" id="{AECD38BC-3D28-FEDD-8F1A-C2CB9B0DE9E6}"/>
              </a:ext>
            </a:extLst>
          </p:cNvPr>
          <p:cNvPicPr>
            <a:picLocks noChangeAspect="1"/>
          </p:cNvPicPr>
          <p:nvPr/>
        </p:nvPicPr>
        <p:blipFill>
          <a:blip r:embed="rId3"/>
          <a:stretch>
            <a:fillRect/>
          </a:stretch>
        </p:blipFill>
        <p:spPr>
          <a:xfrm>
            <a:off x="6096000" y="1965259"/>
            <a:ext cx="5715000" cy="3163964"/>
          </a:xfrm>
          <a:prstGeom prst="rect">
            <a:avLst/>
          </a:prstGeom>
        </p:spPr>
      </p:pic>
      <p:sp>
        <p:nvSpPr>
          <p:cNvPr id="6" name="TextBox 5">
            <a:extLst>
              <a:ext uri="{FF2B5EF4-FFF2-40B4-BE49-F238E27FC236}">
                <a16:creationId xmlns:a16="http://schemas.microsoft.com/office/drawing/2014/main" id="{5BD5124E-BAC5-D544-386D-E7F804900CFE}"/>
              </a:ext>
            </a:extLst>
          </p:cNvPr>
          <p:cNvSpPr txBox="1"/>
          <p:nvPr/>
        </p:nvSpPr>
        <p:spPr>
          <a:xfrm>
            <a:off x="6099605" y="5227267"/>
            <a:ext cx="28787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Map from BBRN Network Website.</a:t>
            </a:r>
          </a:p>
        </p:txBody>
      </p:sp>
    </p:spTree>
    <p:extLst>
      <p:ext uri="{BB962C8B-B14F-4D97-AF65-F5344CB8AC3E}">
        <p14:creationId xmlns:p14="http://schemas.microsoft.com/office/powerpoint/2010/main" val="1875607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normAutofit fontScale="90000"/>
          </a:bodyPr>
          <a:lstStyle/>
          <a:p>
            <a:r>
              <a:rPr lang="en-US"/>
              <a:t>8 Prioritize the most energy insecure and disadvantaged households to receive upgrades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35</a:t>
            </a:fld>
            <a:endParaRPr lang="en-US"/>
          </a:p>
        </p:txBody>
      </p:sp>
      <p:sp>
        <p:nvSpPr>
          <p:cNvPr id="9" name="Content Placeholder 2">
            <a:extLst>
              <a:ext uri="{FF2B5EF4-FFF2-40B4-BE49-F238E27FC236}">
                <a16:creationId xmlns:a16="http://schemas.microsoft.com/office/drawing/2014/main" id="{FEE8C8D6-1024-EC61-D9C0-173A28ADC630}"/>
              </a:ext>
            </a:extLst>
          </p:cNvPr>
          <p:cNvSpPr txBox="1">
            <a:spLocks/>
          </p:cNvSpPr>
          <p:nvPr/>
        </p:nvSpPr>
        <p:spPr>
          <a:xfrm>
            <a:off x="633046" y="1690688"/>
            <a:ext cx="5386754" cy="47185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Examples:</a:t>
            </a:r>
          </a:p>
          <a:p>
            <a:pPr lvl="1"/>
            <a:r>
              <a:rPr lang="en-US" sz="2000" b="1"/>
              <a:t>ACTION: </a:t>
            </a:r>
            <a:r>
              <a:rPr lang="en-US" sz="2000">
                <a:ea typeface="+mn-lt"/>
                <a:cs typeface="+mn-lt"/>
              </a:rPr>
              <a:t>Target offerings to LMI households and ensure that multiple ownership structures and types of affordable housing (including both subsidized and unsubsidized) are eligible for program offerings.</a:t>
            </a:r>
          </a:p>
          <a:p>
            <a:pPr marL="457200" lvl="1" indent="0">
              <a:buNone/>
            </a:pPr>
            <a:endParaRPr lang="en-US" sz="2000">
              <a:ea typeface="+mn-lt"/>
              <a:cs typeface="+mn-lt"/>
            </a:endParaRPr>
          </a:p>
          <a:p>
            <a:pPr lvl="1"/>
            <a:r>
              <a:rPr lang="en-US" sz="2000" b="1"/>
              <a:t>CASE STUDY</a:t>
            </a:r>
            <a:r>
              <a:rPr lang="en-US" sz="2000"/>
              <a:t>: Efficiency Vermont's Targeted High Use program.</a:t>
            </a:r>
          </a:p>
          <a:p>
            <a:pPr marL="457200" lvl="1" indent="0">
              <a:buNone/>
            </a:pPr>
            <a:endParaRPr lang="en-US" sz="2000"/>
          </a:p>
          <a:p>
            <a:pPr lvl="1"/>
            <a:r>
              <a:rPr lang="en-US" sz="2000" b="1"/>
              <a:t>TOOLS</a:t>
            </a:r>
            <a:r>
              <a:rPr lang="en-US" sz="2000"/>
              <a:t>: ACEEE Report - "Toward More Equitable Energy Efficiency Programs for Underserved Households," by Jennifer Amann, Carolin Tolentino, and Dan York.</a:t>
            </a:r>
            <a:endParaRPr lang="en-US" sz="2000">
              <a:ea typeface="+mn-lt"/>
              <a:cs typeface="+mn-lt"/>
            </a:endParaRPr>
          </a:p>
        </p:txBody>
      </p:sp>
      <p:sp>
        <p:nvSpPr>
          <p:cNvPr id="12" name="TextBox 11">
            <a:extLst>
              <a:ext uri="{FF2B5EF4-FFF2-40B4-BE49-F238E27FC236}">
                <a16:creationId xmlns:a16="http://schemas.microsoft.com/office/drawing/2014/main" id="{EB249D79-C2A3-6F2C-B678-2342E33DC1B4}"/>
              </a:ext>
            </a:extLst>
          </p:cNvPr>
          <p:cNvSpPr txBox="1"/>
          <p:nvPr/>
        </p:nvSpPr>
        <p:spPr>
          <a:xfrm>
            <a:off x="6020778" y="5687095"/>
            <a:ext cx="40611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Energy Burden Map from Efficiency Vermont.</a:t>
            </a:r>
          </a:p>
        </p:txBody>
      </p:sp>
      <p:pic>
        <p:nvPicPr>
          <p:cNvPr id="13" name="Picture 12" descr="A map of the state of vermont&#10;&#10;Description automatically generated">
            <a:extLst>
              <a:ext uri="{FF2B5EF4-FFF2-40B4-BE49-F238E27FC236}">
                <a16:creationId xmlns:a16="http://schemas.microsoft.com/office/drawing/2014/main" id="{BC1B147C-8C83-2305-940A-34C29F31F8E8}"/>
              </a:ext>
            </a:extLst>
          </p:cNvPr>
          <p:cNvPicPr>
            <a:picLocks noChangeAspect="1"/>
          </p:cNvPicPr>
          <p:nvPr/>
        </p:nvPicPr>
        <p:blipFill>
          <a:blip r:embed="rId3"/>
          <a:stretch>
            <a:fillRect/>
          </a:stretch>
        </p:blipFill>
        <p:spPr>
          <a:xfrm>
            <a:off x="6016030" y="1923395"/>
            <a:ext cx="4337802" cy="3746938"/>
          </a:xfrm>
          <a:prstGeom prst="rect">
            <a:avLst/>
          </a:prstGeom>
        </p:spPr>
      </p:pic>
    </p:spTree>
    <p:extLst>
      <p:ext uri="{BB962C8B-B14F-4D97-AF65-F5344CB8AC3E}">
        <p14:creationId xmlns:p14="http://schemas.microsoft.com/office/powerpoint/2010/main" val="3671008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9 Build accountability into the program</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36</a:t>
            </a:fld>
            <a:endParaRPr lang="en-US"/>
          </a:p>
        </p:txBody>
      </p:sp>
      <p:sp>
        <p:nvSpPr>
          <p:cNvPr id="9" name="Content Placeholder 2">
            <a:extLst>
              <a:ext uri="{FF2B5EF4-FFF2-40B4-BE49-F238E27FC236}">
                <a16:creationId xmlns:a16="http://schemas.microsoft.com/office/drawing/2014/main" id="{8639A542-3BEE-0C3A-EF9B-81FEC6B12643}"/>
              </a:ext>
            </a:extLst>
          </p:cNvPr>
          <p:cNvSpPr txBox="1">
            <a:spLocks/>
          </p:cNvSpPr>
          <p:nvPr/>
        </p:nvSpPr>
        <p:spPr>
          <a:xfrm>
            <a:off x="633046" y="1891314"/>
            <a:ext cx="5465581" cy="44458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Examples:</a:t>
            </a:r>
          </a:p>
          <a:p>
            <a:pPr lvl="1"/>
            <a:r>
              <a:rPr lang="en-US" sz="2000" b="1"/>
              <a:t>ACTION: </a:t>
            </a:r>
            <a:r>
              <a:rPr lang="en-US" sz="2000">
                <a:ea typeface="+mn-lt"/>
                <a:cs typeface="+mn-lt"/>
              </a:rPr>
              <a:t>Establish community and/or workforce benefits agreements between the program and community members.</a:t>
            </a:r>
          </a:p>
          <a:p>
            <a:pPr marL="457200" lvl="1" indent="0">
              <a:buNone/>
            </a:pPr>
            <a:endParaRPr lang="en-US" sz="2000">
              <a:ea typeface="+mn-lt"/>
              <a:cs typeface="+mn-lt"/>
            </a:endParaRPr>
          </a:p>
          <a:p>
            <a:pPr lvl="1"/>
            <a:r>
              <a:rPr lang="en-US" sz="2000" b="1"/>
              <a:t>CASE STUDY</a:t>
            </a:r>
            <a:r>
              <a:rPr lang="en-US" sz="2000"/>
              <a:t>: Somerville's Community Benefits Agreement.</a:t>
            </a:r>
          </a:p>
          <a:p>
            <a:pPr marL="457200" lvl="1" indent="0">
              <a:buNone/>
            </a:pPr>
            <a:endParaRPr lang="en-US" sz="2000"/>
          </a:p>
          <a:p>
            <a:pPr lvl="1"/>
            <a:r>
              <a:rPr lang="en-US" sz="2000" b="1"/>
              <a:t>TOOLS</a:t>
            </a:r>
            <a:r>
              <a:rPr lang="en-US" sz="2000"/>
              <a:t>: DOE's CBA Toolkit, which includes </a:t>
            </a:r>
            <a:r>
              <a:rPr lang="en-US" sz="2000">
                <a:ea typeface="+mn-lt"/>
                <a:cs typeface="+mn-lt"/>
              </a:rPr>
              <a:t>a comprehensive guide, FAQs, and presentation slides to educate stakeholders on the value and process of CBAs</a:t>
            </a:r>
            <a:r>
              <a:rPr lang="en-US" sz="2000"/>
              <a:t>.</a:t>
            </a:r>
            <a:endParaRPr lang="en-US" sz="2000">
              <a:ea typeface="+mn-lt"/>
              <a:cs typeface="+mn-lt"/>
            </a:endParaRPr>
          </a:p>
        </p:txBody>
      </p:sp>
      <p:pic>
        <p:nvPicPr>
          <p:cNvPr id="10" name="Picture 9" descr="A chalkboard with a logo and a picture of handshake&#10;&#10;Description automatically generated">
            <a:extLst>
              <a:ext uri="{FF2B5EF4-FFF2-40B4-BE49-F238E27FC236}">
                <a16:creationId xmlns:a16="http://schemas.microsoft.com/office/drawing/2014/main" id="{FD7CBADA-3AD5-C40B-27D3-0749964D91EF}"/>
              </a:ext>
            </a:extLst>
          </p:cNvPr>
          <p:cNvPicPr>
            <a:picLocks noChangeAspect="1"/>
          </p:cNvPicPr>
          <p:nvPr/>
        </p:nvPicPr>
        <p:blipFill>
          <a:blip r:embed="rId3"/>
          <a:stretch>
            <a:fillRect/>
          </a:stretch>
        </p:blipFill>
        <p:spPr>
          <a:xfrm>
            <a:off x="6095999" y="2180831"/>
            <a:ext cx="5688725" cy="2890475"/>
          </a:xfrm>
          <a:prstGeom prst="rect">
            <a:avLst/>
          </a:prstGeom>
        </p:spPr>
      </p:pic>
      <p:sp>
        <p:nvSpPr>
          <p:cNvPr id="12" name="TextBox 11">
            <a:extLst>
              <a:ext uri="{FF2B5EF4-FFF2-40B4-BE49-F238E27FC236}">
                <a16:creationId xmlns:a16="http://schemas.microsoft.com/office/drawing/2014/main" id="{B1EFAE21-6099-BDD4-2DBC-0AB226932DA1}"/>
              </a:ext>
            </a:extLst>
          </p:cNvPr>
          <p:cNvSpPr txBox="1"/>
          <p:nvPr/>
        </p:nvSpPr>
        <p:spPr>
          <a:xfrm>
            <a:off x="6572571" y="5463750"/>
            <a:ext cx="40611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Graphic from DOE's CBA Resource Guide Presentation.</a:t>
            </a:r>
          </a:p>
        </p:txBody>
      </p:sp>
    </p:spTree>
    <p:extLst>
      <p:ext uri="{BB962C8B-B14F-4D97-AF65-F5344CB8AC3E}">
        <p14:creationId xmlns:p14="http://schemas.microsoft.com/office/powerpoint/2010/main" val="702947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10 Ensure the program provides health and safety measures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37</a:t>
            </a:fld>
            <a:endParaRPr lang="en-US"/>
          </a:p>
        </p:txBody>
      </p:sp>
      <p:sp>
        <p:nvSpPr>
          <p:cNvPr id="9" name="Content Placeholder 2">
            <a:extLst>
              <a:ext uri="{FF2B5EF4-FFF2-40B4-BE49-F238E27FC236}">
                <a16:creationId xmlns:a16="http://schemas.microsoft.com/office/drawing/2014/main" id="{AD5BF796-FF75-DB74-1CCF-2297F6E9943E}"/>
              </a:ext>
            </a:extLst>
          </p:cNvPr>
          <p:cNvSpPr txBox="1">
            <a:spLocks/>
          </p:cNvSpPr>
          <p:nvPr/>
        </p:nvSpPr>
        <p:spPr>
          <a:xfrm>
            <a:off x="633046" y="1830838"/>
            <a:ext cx="5465581" cy="385636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Examples:</a:t>
            </a:r>
          </a:p>
          <a:p>
            <a:pPr lvl="1"/>
            <a:r>
              <a:rPr lang="en-US" sz="2000" b="1"/>
              <a:t>ACTION: </a:t>
            </a:r>
            <a:r>
              <a:rPr lang="en-US" sz="2000">
                <a:ea typeface="+mn-lt"/>
                <a:cs typeface="+mn-lt"/>
              </a:rPr>
              <a:t>Incorporate upgrade offerings, such as mold and asbestos remediation, that improve resident health, safety, and comfort. Ensure program provides or engages existing pre-weatherization offerings to lower barriers to participation.</a:t>
            </a:r>
          </a:p>
          <a:p>
            <a:pPr marL="457200" lvl="1" indent="0">
              <a:buNone/>
            </a:pPr>
            <a:endParaRPr lang="en-US" sz="2000">
              <a:ea typeface="+mn-lt"/>
              <a:cs typeface="+mn-lt"/>
            </a:endParaRPr>
          </a:p>
          <a:p>
            <a:pPr lvl="1"/>
            <a:r>
              <a:rPr lang="en-US" sz="2000" b="1"/>
              <a:t>CASE STUDY</a:t>
            </a:r>
            <a:r>
              <a:rPr lang="en-US" sz="2000"/>
              <a:t>: St. John's Housing Partnership.</a:t>
            </a:r>
          </a:p>
          <a:p>
            <a:pPr marL="457200" lvl="1" indent="0">
              <a:buNone/>
            </a:pPr>
            <a:endParaRPr lang="en-US" sz="2000"/>
          </a:p>
          <a:p>
            <a:pPr lvl="1"/>
            <a:r>
              <a:rPr lang="en-US" sz="2000" b="1"/>
              <a:t>TOOLS</a:t>
            </a:r>
            <a:r>
              <a:rPr lang="en-US" sz="2000"/>
              <a:t>: CDC's comprehensive guide to understanding multiple aspects of a health home.</a:t>
            </a:r>
            <a:endParaRPr lang="en-US" sz="2000">
              <a:ea typeface="+mn-lt"/>
              <a:cs typeface="+mn-lt"/>
            </a:endParaRPr>
          </a:p>
        </p:txBody>
      </p:sp>
      <p:pic>
        <p:nvPicPr>
          <p:cNvPr id="10" name="Picture 9" descr="A group of people outside a house&#10;&#10;Description automatically generated">
            <a:extLst>
              <a:ext uri="{FF2B5EF4-FFF2-40B4-BE49-F238E27FC236}">
                <a16:creationId xmlns:a16="http://schemas.microsoft.com/office/drawing/2014/main" id="{B3EE5D82-2511-44BD-F7E9-1BB8145C3659}"/>
              </a:ext>
            </a:extLst>
          </p:cNvPr>
          <p:cNvPicPr>
            <a:picLocks noChangeAspect="1"/>
          </p:cNvPicPr>
          <p:nvPr/>
        </p:nvPicPr>
        <p:blipFill>
          <a:blip r:embed="rId3"/>
          <a:stretch>
            <a:fillRect/>
          </a:stretch>
        </p:blipFill>
        <p:spPr>
          <a:xfrm>
            <a:off x="6323902" y="1703192"/>
            <a:ext cx="5153025" cy="3848100"/>
          </a:xfrm>
          <a:prstGeom prst="rect">
            <a:avLst/>
          </a:prstGeom>
        </p:spPr>
      </p:pic>
      <p:sp>
        <p:nvSpPr>
          <p:cNvPr id="12" name="TextBox 11">
            <a:extLst>
              <a:ext uri="{FF2B5EF4-FFF2-40B4-BE49-F238E27FC236}">
                <a16:creationId xmlns:a16="http://schemas.microsoft.com/office/drawing/2014/main" id="{DAB64B49-CFCA-7BAE-1984-9184C6D0D311}"/>
              </a:ext>
            </a:extLst>
          </p:cNvPr>
          <p:cNvSpPr txBox="1"/>
          <p:nvPr/>
        </p:nvSpPr>
        <p:spPr>
          <a:xfrm>
            <a:off x="6328156" y="5550014"/>
            <a:ext cx="40611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Photo from St. John's Housing Partnership website.</a:t>
            </a:r>
          </a:p>
        </p:txBody>
      </p:sp>
      <p:pic>
        <p:nvPicPr>
          <p:cNvPr id="8" name="Picture 7" descr="A person with a beard&#10;&#10;Description automatically generated">
            <a:extLst>
              <a:ext uri="{FF2B5EF4-FFF2-40B4-BE49-F238E27FC236}">
                <a16:creationId xmlns:a16="http://schemas.microsoft.com/office/drawing/2014/main" id="{F92C049D-8398-15E7-FFE3-A3B8AD07461B}"/>
              </a:ext>
            </a:extLst>
          </p:cNvPr>
          <p:cNvPicPr>
            <a:picLocks noChangeAspect="1"/>
          </p:cNvPicPr>
          <p:nvPr/>
        </p:nvPicPr>
        <p:blipFill>
          <a:blip r:embed="rId4"/>
          <a:stretch>
            <a:fillRect/>
          </a:stretch>
        </p:blipFill>
        <p:spPr>
          <a:xfrm>
            <a:off x="376916" y="3938966"/>
            <a:ext cx="661307" cy="673402"/>
          </a:xfrm>
          <a:prstGeom prst="rect">
            <a:avLst/>
          </a:prstGeom>
        </p:spPr>
      </p:pic>
    </p:spTree>
    <p:extLst>
      <p:ext uri="{BB962C8B-B14F-4D97-AF65-F5344CB8AC3E}">
        <p14:creationId xmlns:p14="http://schemas.microsoft.com/office/powerpoint/2010/main" val="1432356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11 Ensure the program streamlines how users access funding</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38</a:t>
            </a:fld>
            <a:endParaRPr lang="en-US"/>
          </a:p>
        </p:txBody>
      </p:sp>
      <p:sp>
        <p:nvSpPr>
          <p:cNvPr id="9" name="Content Placeholder 2">
            <a:extLst>
              <a:ext uri="{FF2B5EF4-FFF2-40B4-BE49-F238E27FC236}">
                <a16:creationId xmlns:a16="http://schemas.microsoft.com/office/drawing/2014/main" id="{8D3EAE7F-177E-A572-EC53-CCF720BC078D}"/>
              </a:ext>
            </a:extLst>
          </p:cNvPr>
          <p:cNvSpPr txBox="1">
            <a:spLocks/>
          </p:cNvSpPr>
          <p:nvPr/>
        </p:nvSpPr>
        <p:spPr>
          <a:xfrm>
            <a:off x="401991" y="1891314"/>
            <a:ext cx="5753080" cy="42709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Examples:</a:t>
            </a:r>
          </a:p>
          <a:p>
            <a:pPr lvl="1"/>
            <a:r>
              <a:rPr lang="en-US" sz="2000" b="1"/>
              <a:t>ACTION: </a:t>
            </a:r>
            <a:r>
              <a:rPr lang="en-US" sz="2000">
                <a:ea typeface="+mn-lt"/>
                <a:cs typeface="+mn-lt"/>
              </a:rPr>
              <a:t>To fill funding gaps, leverage and layer a variety of funding sources in addition to the primary program funding source. </a:t>
            </a:r>
            <a:r>
              <a:rPr lang="en-US" sz="2000" b="1">
                <a:ea typeface="+mn-lt"/>
                <a:cs typeface="+mn-lt"/>
              </a:rPr>
              <a:t>ACTION</a:t>
            </a:r>
            <a:r>
              <a:rPr lang="en-US" sz="2000">
                <a:ea typeface="+mn-lt"/>
                <a:cs typeface="+mn-lt"/>
              </a:rPr>
              <a:t>: If possible, cover the full cost of replacing appliances.</a:t>
            </a:r>
          </a:p>
          <a:p>
            <a:pPr lvl="1"/>
            <a:endParaRPr lang="en-US" sz="2000">
              <a:ea typeface="+mn-lt"/>
              <a:cs typeface="+mn-lt"/>
            </a:endParaRPr>
          </a:p>
          <a:p>
            <a:pPr lvl="1"/>
            <a:r>
              <a:rPr lang="en-US" sz="2000" b="1"/>
              <a:t>CASE STUDIES</a:t>
            </a:r>
            <a:r>
              <a:rPr lang="en-US" sz="2000"/>
              <a:t>: Built to Last program in Philadelphia, PA for funding gaps. Boston's Healthy and Green Retrofit Pilot Program for appliance replacement.</a:t>
            </a:r>
          </a:p>
          <a:p>
            <a:pPr lvl="1"/>
            <a:endParaRPr lang="en-US" sz="2000"/>
          </a:p>
          <a:p>
            <a:pPr lvl="1"/>
            <a:r>
              <a:rPr lang="en-US" sz="2000" b="1"/>
              <a:t>TOOLS</a:t>
            </a:r>
            <a:r>
              <a:rPr lang="en-US" sz="2000"/>
              <a:t>: </a:t>
            </a:r>
            <a:r>
              <a:rPr lang="en-US" sz="2100"/>
              <a:t>Built to Last in-depth case study, from C40 cities. Includes guidelines for creating community-driven building retrofit programs.</a:t>
            </a:r>
          </a:p>
        </p:txBody>
      </p:sp>
      <p:pic>
        <p:nvPicPr>
          <p:cNvPr id="11" name="Picture 10" descr="Solar panels on a roof&#10;&#10;Description automatically generated">
            <a:extLst>
              <a:ext uri="{FF2B5EF4-FFF2-40B4-BE49-F238E27FC236}">
                <a16:creationId xmlns:a16="http://schemas.microsoft.com/office/drawing/2014/main" id="{52E74EA2-979C-70AC-0332-D4127DDA85E3}"/>
              </a:ext>
            </a:extLst>
          </p:cNvPr>
          <p:cNvPicPr>
            <a:picLocks noChangeAspect="1"/>
          </p:cNvPicPr>
          <p:nvPr/>
        </p:nvPicPr>
        <p:blipFill>
          <a:blip r:embed="rId3"/>
          <a:stretch>
            <a:fillRect/>
          </a:stretch>
        </p:blipFill>
        <p:spPr>
          <a:xfrm>
            <a:off x="6204470" y="1891120"/>
            <a:ext cx="5005913" cy="3539707"/>
          </a:xfrm>
          <a:prstGeom prst="rect">
            <a:avLst/>
          </a:prstGeom>
        </p:spPr>
      </p:pic>
      <p:sp>
        <p:nvSpPr>
          <p:cNvPr id="13" name="TextBox 12">
            <a:extLst>
              <a:ext uri="{FF2B5EF4-FFF2-40B4-BE49-F238E27FC236}">
                <a16:creationId xmlns:a16="http://schemas.microsoft.com/office/drawing/2014/main" id="{CFDED6E9-C0EC-288A-3E72-23D93E654FDB}"/>
              </a:ext>
            </a:extLst>
          </p:cNvPr>
          <p:cNvSpPr txBox="1"/>
          <p:nvPr/>
        </p:nvSpPr>
        <p:spPr>
          <a:xfrm>
            <a:off x="6198760" y="5434995"/>
            <a:ext cx="40611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Photo from City of Philadelphia's website.</a:t>
            </a:r>
          </a:p>
        </p:txBody>
      </p:sp>
      <p:pic>
        <p:nvPicPr>
          <p:cNvPr id="23" name="Picture 22" descr="A person smiling for the camera&#10;&#10;Description automatically generated">
            <a:extLst>
              <a:ext uri="{FF2B5EF4-FFF2-40B4-BE49-F238E27FC236}">
                <a16:creationId xmlns:a16="http://schemas.microsoft.com/office/drawing/2014/main" id="{343DC305-3F5D-02D9-E4A8-A12B6621AD4C}"/>
              </a:ext>
            </a:extLst>
          </p:cNvPr>
          <p:cNvPicPr>
            <a:picLocks noChangeAspect="1"/>
          </p:cNvPicPr>
          <p:nvPr/>
        </p:nvPicPr>
        <p:blipFill>
          <a:blip r:embed="rId4"/>
          <a:srcRect/>
          <a:stretch/>
        </p:blipFill>
        <p:spPr>
          <a:xfrm>
            <a:off x="2721580" y="5574770"/>
            <a:ext cx="640977" cy="607220"/>
          </a:xfrm>
          <a:prstGeom prst="rect">
            <a:avLst/>
          </a:prstGeom>
        </p:spPr>
      </p:pic>
      <p:pic>
        <p:nvPicPr>
          <p:cNvPr id="5" name="Picture 4" descr="A person smiling with glasses&#10;&#10;Description automatically generated">
            <a:extLst>
              <a:ext uri="{FF2B5EF4-FFF2-40B4-BE49-F238E27FC236}">
                <a16:creationId xmlns:a16="http://schemas.microsoft.com/office/drawing/2014/main" id="{06580FE9-B91F-CD70-B143-2CF9061202D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37861" y="4952441"/>
            <a:ext cx="640620" cy="620771"/>
          </a:xfrm>
          <a:prstGeom prst="ellipse">
            <a:avLst/>
          </a:prstGeom>
          <a:ln w="38100">
            <a:solidFill>
              <a:schemeClr val="accent2">
                <a:lumMod val="20000"/>
                <a:lumOff val="80000"/>
              </a:schemeClr>
            </a:solidFill>
          </a:ln>
        </p:spPr>
      </p:pic>
      <p:pic>
        <p:nvPicPr>
          <p:cNvPr id="6" name="Picture 5">
            <a:extLst>
              <a:ext uri="{FF2B5EF4-FFF2-40B4-BE49-F238E27FC236}">
                <a16:creationId xmlns:a16="http://schemas.microsoft.com/office/drawing/2014/main" id="{D299EC89-E291-AA3C-1DA9-71EBEF784DA6}"/>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37860" y="4195732"/>
            <a:ext cx="640620" cy="620771"/>
          </a:xfrm>
          <a:prstGeom prst="ellipse">
            <a:avLst/>
          </a:prstGeom>
          <a:ln w="38100">
            <a:solidFill>
              <a:schemeClr val="accent2">
                <a:lumMod val="20000"/>
                <a:lumOff val="80000"/>
              </a:schemeClr>
            </a:solidFill>
          </a:ln>
        </p:spPr>
      </p:pic>
      <p:pic>
        <p:nvPicPr>
          <p:cNvPr id="7" name="Picture 6" descr="A person with a beard smiling&#10;&#10;Description automatically generated">
            <a:extLst>
              <a:ext uri="{FF2B5EF4-FFF2-40B4-BE49-F238E27FC236}">
                <a16:creationId xmlns:a16="http://schemas.microsoft.com/office/drawing/2014/main" id="{02DB776D-9417-B983-0C1E-53D4B5A8605D}"/>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37860" y="3428440"/>
            <a:ext cx="640620" cy="620771"/>
          </a:xfrm>
          <a:prstGeom prst="ellipse">
            <a:avLst/>
          </a:prstGeom>
          <a:ln w="38100">
            <a:solidFill>
              <a:schemeClr val="accent2">
                <a:lumMod val="20000"/>
                <a:lumOff val="80000"/>
              </a:schemeClr>
            </a:solidFill>
          </a:ln>
        </p:spPr>
      </p:pic>
    </p:spTree>
    <p:extLst>
      <p:ext uri="{BB962C8B-B14F-4D97-AF65-F5344CB8AC3E}">
        <p14:creationId xmlns:p14="http://schemas.microsoft.com/office/powerpoint/2010/main" val="178969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12 Ensure the program helps build out a local green workforce</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39</a:t>
            </a:fld>
            <a:endParaRPr lang="en-US"/>
          </a:p>
        </p:txBody>
      </p:sp>
      <p:sp>
        <p:nvSpPr>
          <p:cNvPr id="9" name="Content Placeholder 2">
            <a:extLst>
              <a:ext uri="{FF2B5EF4-FFF2-40B4-BE49-F238E27FC236}">
                <a16:creationId xmlns:a16="http://schemas.microsoft.com/office/drawing/2014/main" id="{63636710-91B1-EA13-E154-C0395F57C393}"/>
              </a:ext>
            </a:extLst>
          </p:cNvPr>
          <p:cNvSpPr txBox="1">
            <a:spLocks/>
          </p:cNvSpPr>
          <p:nvPr/>
        </p:nvSpPr>
        <p:spPr>
          <a:xfrm>
            <a:off x="838200" y="1690688"/>
            <a:ext cx="5260427"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Examples:</a:t>
            </a:r>
          </a:p>
          <a:p>
            <a:pPr lvl="1"/>
            <a:r>
              <a:rPr lang="en-US" sz="2000" b="1"/>
              <a:t>ACTION: </a:t>
            </a:r>
            <a:r>
              <a:rPr lang="en-US" sz="2000">
                <a:ea typeface="+mn-lt"/>
                <a:cs typeface="+mn-lt"/>
              </a:rPr>
              <a:t>Through program offerings and partnerships, identify barriers to building a diverse workforce and deploy strategies to hire local underrepresented groups into good-paying local jobs. Track the creation of these jobs. </a:t>
            </a:r>
          </a:p>
          <a:p>
            <a:pPr marL="457200" lvl="1" indent="0">
              <a:buNone/>
            </a:pPr>
            <a:endParaRPr lang="en-US" sz="2000"/>
          </a:p>
          <a:p>
            <a:pPr lvl="1"/>
            <a:r>
              <a:rPr lang="en-US" sz="2000" b="1"/>
              <a:t>CASE STUDY</a:t>
            </a:r>
            <a:r>
              <a:rPr lang="en-US" sz="2000"/>
              <a:t>: Red Cloud Renewables, operating in the Pine Ridge Reservation.</a:t>
            </a:r>
          </a:p>
          <a:p>
            <a:pPr lvl="1"/>
            <a:endParaRPr lang="en-US" sz="2000"/>
          </a:p>
          <a:p>
            <a:pPr lvl="1"/>
            <a:r>
              <a:rPr lang="en-US" sz="2000" b="1"/>
              <a:t>TOOLS</a:t>
            </a:r>
            <a:r>
              <a:rPr lang="en-US" sz="2000"/>
              <a:t>: ACORE's Accelerate Membership Program, which </a:t>
            </a:r>
            <a:r>
              <a:rPr lang="en-US" sz="2000">
                <a:ea typeface="+mn-lt"/>
                <a:cs typeface="+mn-lt"/>
              </a:rPr>
              <a:t>supports women and minority-led renewable energy companies.</a:t>
            </a:r>
          </a:p>
        </p:txBody>
      </p:sp>
      <p:pic>
        <p:nvPicPr>
          <p:cNvPr id="10" name="Picture 9" descr="A group of men installing solar panels on a roof&#10;&#10;Description automatically generated">
            <a:extLst>
              <a:ext uri="{FF2B5EF4-FFF2-40B4-BE49-F238E27FC236}">
                <a16:creationId xmlns:a16="http://schemas.microsoft.com/office/drawing/2014/main" id="{0530C095-0E5C-CFA1-88A8-3AB22CECA9E4}"/>
              </a:ext>
            </a:extLst>
          </p:cNvPr>
          <p:cNvPicPr>
            <a:picLocks noChangeAspect="1"/>
          </p:cNvPicPr>
          <p:nvPr/>
        </p:nvPicPr>
        <p:blipFill>
          <a:blip r:embed="rId3"/>
          <a:stretch>
            <a:fillRect/>
          </a:stretch>
        </p:blipFill>
        <p:spPr>
          <a:xfrm>
            <a:off x="6774290" y="1887249"/>
            <a:ext cx="3728581" cy="3597216"/>
          </a:xfrm>
          <a:prstGeom prst="rect">
            <a:avLst/>
          </a:prstGeom>
        </p:spPr>
      </p:pic>
      <p:sp>
        <p:nvSpPr>
          <p:cNvPr id="12" name="TextBox 11">
            <a:extLst>
              <a:ext uri="{FF2B5EF4-FFF2-40B4-BE49-F238E27FC236}">
                <a16:creationId xmlns:a16="http://schemas.microsoft.com/office/drawing/2014/main" id="{752AD9EF-C825-8817-24D3-6A5BEE8E9A8F}"/>
              </a:ext>
            </a:extLst>
          </p:cNvPr>
          <p:cNvSpPr txBox="1"/>
          <p:nvPr/>
        </p:nvSpPr>
        <p:spPr>
          <a:xfrm>
            <a:off x="6773854" y="5478127"/>
            <a:ext cx="40611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Image from Red Cloud Renewables website.</a:t>
            </a:r>
          </a:p>
        </p:txBody>
      </p:sp>
    </p:spTree>
    <p:extLst>
      <p:ext uri="{BB962C8B-B14F-4D97-AF65-F5344CB8AC3E}">
        <p14:creationId xmlns:p14="http://schemas.microsoft.com/office/powerpoint/2010/main" val="697618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463A10-CABD-A80C-4972-460F87C10669}"/>
              </a:ext>
            </a:extLst>
          </p:cNvPr>
          <p:cNvSpPr>
            <a:spLocks noGrp="1"/>
          </p:cNvSpPr>
          <p:nvPr>
            <p:ph idx="1"/>
          </p:nvPr>
        </p:nvSpPr>
        <p:spPr>
          <a:xfrm>
            <a:off x="4446165" y="1020282"/>
            <a:ext cx="6932802" cy="4351338"/>
          </a:xfrm>
        </p:spPr>
        <p:txBody>
          <a:bodyPr vert="horz" lIns="91440" tIns="45720" rIns="91440" bIns="45720" rtlCol="0" anchor="t">
            <a:normAutofit fontScale="92500" lnSpcReduction="10000"/>
          </a:bodyPr>
          <a:lstStyle/>
          <a:p>
            <a:pPr marL="0" indent="0">
              <a:buNone/>
            </a:pPr>
            <a:r>
              <a:rPr lang="en-US" sz="2000" b="1" i="0" u="none" strike="noStrike">
                <a:solidFill>
                  <a:srgbClr val="24A3A2"/>
                </a:solidFill>
                <a:effectLst/>
                <a:latin typeface="+mj-lt"/>
              </a:rPr>
              <a:t>Residential Retrofits for Energy Equity (R2E2) </a:t>
            </a:r>
            <a:r>
              <a:rPr lang="en-US" sz="2000" b="0" i="0" u="none" strike="noStrike">
                <a:solidFill>
                  <a:srgbClr val="0A0A0A"/>
                </a:solidFill>
                <a:effectLst/>
                <a:latin typeface="+mj-lt"/>
              </a:rPr>
              <a:t>provides deep technical assistance to state, local, and tribal governments as well as community-based organizations to jumpstart energy upgrades for single family and multifamily affordable housing, especially in frontline communities. These retrofits will lower utility bills, reduce greenhouse gas emissions, improve residents’ health, create good-paying local jobs, and help mitigate racial inequity.</a:t>
            </a:r>
            <a:r>
              <a:rPr lang="en-US" sz="2000" b="0" i="0">
                <a:solidFill>
                  <a:srgbClr val="000000"/>
                </a:solidFill>
                <a:effectLst/>
                <a:latin typeface="+mj-lt"/>
              </a:rPr>
              <a:t>​</a:t>
            </a:r>
          </a:p>
          <a:p>
            <a:pPr marL="0" indent="0">
              <a:buNone/>
            </a:pPr>
            <a:r>
              <a:rPr lang="en-US" sz="2000">
                <a:solidFill>
                  <a:srgbClr val="000000"/>
                </a:solidFill>
                <a:latin typeface="+mj-lt"/>
              </a:rPr>
              <a:t>R2E2 is a partnership of the American Council for Energy-Efficient Economy (ACEEE), Elevate, Emerald Cities Collaborative, and HR&amp;A Advisors.</a:t>
            </a:r>
            <a:endParaRPr lang="en-US"/>
          </a:p>
          <a:p>
            <a:pPr marL="0" indent="0">
              <a:buNone/>
            </a:pPr>
            <a:endParaRPr lang="en-US" sz="2000">
              <a:solidFill>
                <a:srgbClr val="000000"/>
              </a:solidFill>
              <a:latin typeface="+mj-lt"/>
            </a:endParaRPr>
          </a:p>
          <a:p>
            <a:pPr marL="0" indent="0">
              <a:buNone/>
            </a:pPr>
            <a:r>
              <a:rPr lang="en-US" sz="2000" b="1" i="0" u="none" strike="noStrike">
                <a:solidFill>
                  <a:srgbClr val="0072BC"/>
                </a:solidFill>
                <a:effectLst/>
                <a:latin typeface="+mj-lt"/>
              </a:rPr>
              <a:t>ENERGY STAR® </a:t>
            </a:r>
            <a:r>
              <a:rPr lang="en-US" sz="2000" b="0" i="0" u="none" strike="noStrike">
                <a:solidFill>
                  <a:srgbClr val="333333"/>
                </a:solidFill>
                <a:effectLst/>
                <a:latin typeface="+mj-lt"/>
              </a:rPr>
              <a:t>is the government-backed symbol for energy efficiency. The blue ENERGY STAR label provides simple, credible, and unbiased information that consumers and businesses rely on to make well-informed decisions.</a:t>
            </a:r>
            <a:r>
              <a:rPr lang="en-US" sz="2000" b="0" i="0">
                <a:solidFill>
                  <a:srgbClr val="000000"/>
                </a:solidFill>
                <a:effectLst/>
                <a:latin typeface="+mj-lt"/>
              </a:rPr>
              <a:t>​</a:t>
            </a:r>
            <a:endParaRPr lang="en-US" sz="2000">
              <a:latin typeface="+mj-lt"/>
            </a:endParaRPr>
          </a:p>
        </p:txBody>
      </p:sp>
      <p:sp>
        <p:nvSpPr>
          <p:cNvPr id="4" name="Slide Number Placeholder 3">
            <a:extLst>
              <a:ext uri="{FF2B5EF4-FFF2-40B4-BE49-F238E27FC236}">
                <a16:creationId xmlns:a16="http://schemas.microsoft.com/office/drawing/2014/main" id="{E370F308-B602-48DB-084F-780E6B0C6BC0}"/>
              </a:ext>
            </a:extLst>
          </p:cNvPr>
          <p:cNvSpPr>
            <a:spLocks noGrp="1"/>
          </p:cNvSpPr>
          <p:nvPr>
            <p:ph type="sldNum" sz="quarter" idx="12"/>
          </p:nvPr>
        </p:nvSpPr>
        <p:spPr/>
        <p:txBody>
          <a:bodyPr/>
          <a:lstStyle/>
          <a:p>
            <a:fld id="{0CE223AA-2154-4A64-A14F-9F7CC593C8F9}" type="slidenum">
              <a:rPr lang="en-US" smtClean="0"/>
              <a:t>4</a:t>
            </a:fld>
            <a:endParaRPr lang="en-US"/>
          </a:p>
        </p:txBody>
      </p:sp>
      <p:pic>
        <p:nvPicPr>
          <p:cNvPr id="1026" name="Picture 2" descr="A picture containing text, clipart&#10;&#10;Description automatically generated">
            <a:extLst>
              <a:ext uri="{FF2B5EF4-FFF2-40B4-BE49-F238E27FC236}">
                <a16:creationId xmlns:a16="http://schemas.microsoft.com/office/drawing/2014/main" id="{C50A929A-2E44-D889-B457-21F842FF235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290997" y="1639366"/>
            <a:ext cx="2382502" cy="7780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blue and white logo&#10;&#10;Description automatically generated">
            <a:extLst>
              <a:ext uri="{FF2B5EF4-FFF2-40B4-BE49-F238E27FC236}">
                <a16:creationId xmlns:a16="http://schemas.microsoft.com/office/drawing/2014/main" id="{12F004BC-DE20-2D6E-534B-F3C6E0BC2A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6812" y="3457186"/>
            <a:ext cx="1756394" cy="179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077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83FE31-7771-08D2-02FB-8236DB19DE01}"/>
              </a:ext>
            </a:extLst>
          </p:cNvPr>
          <p:cNvSpPr>
            <a:spLocks noGrp="1"/>
          </p:cNvSpPr>
          <p:nvPr>
            <p:ph type="sldNum" sz="quarter" idx="12"/>
          </p:nvPr>
        </p:nvSpPr>
        <p:spPr/>
        <p:txBody>
          <a:bodyPr/>
          <a:lstStyle/>
          <a:p>
            <a:fld id="{0CE223AA-2154-4A64-A14F-9F7CC593C8F9}" type="slidenum">
              <a:rPr lang="en-US" smtClean="0"/>
              <a:pPr/>
              <a:t>40</a:t>
            </a:fld>
            <a:endParaRPr lang="en-US"/>
          </a:p>
        </p:txBody>
      </p:sp>
      <p:sp>
        <p:nvSpPr>
          <p:cNvPr id="3" name="Title 2">
            <a:extLst>
              <a:ext uri="{FF2B5EF4-FFF2-40B4-BE49-F238E27FC236}">
                <a16:creationId xmlns:a16="http://schemas.microsoft.com/office/drawing/2014/main" id="{DD0C06CF-CC18-B2F1-EA71-A1D540D2D080}"/>
              </a:ext>
            </a:extLst>
          </p:cNvPr>
          <p:cNvSpPr>
            <a:spLocks noGrp="1"/>
          </p:cNvSpPr>
          <p:nvPr>
            <p:ph type="title"/>
          </p:nvPr>
        </p:nvSpPr>
        <p:spPr/>
        <p:txBody>
          <a:bodyPr/>
          <a:lstStyle/>
          <a:p>
            <a:r>
              <a:rPr lang="en-US"/>
              <a:t>Q&amp;A</a:t>
            </a:r>
            <a:br>
              <a:rPr lang="en-US"/>
            </a:br>
            <a:r>
              <a:rPr lang="en-US"/>
              <a:t>and</a:t>
            </a:r>
            <a:br>
              <a:rPr lang="en-US"/>
            </a:br>
            <a:r>
              <a:rPr lang="en-US"/>
              <a:t>Hear from the Practitioners</a:t>
            </a:r>
          </a:p>
        </p:txBody>
      </p:sp>
    </p:spTree>
    <p:extLst>
      <p:ext uri="{BB962C8B-B14F-4D97-AF65-F5344CB8AC3E}">
        <p14:creationId xmlns:p14="http://schemas.microsoft.com/office/powerpoint/2010/main" val="750827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336FF-D46F-866E-BA33-0B424ACBF016}"/>
              </a:ext>
            </a:extLst>
          </p:cNvPr>
          <p:cNvSpPr>
            <a:spLocks noGrp="1"/>
          </p:cNvSpPr>
          <p:nvPr>
            <p:ph type="sldNum" sz="quarter" idx="12"/>
          </p:nvPr>
        </p:nvSpPr>
        <p:spPr/>
        <p:txBody>
          <a:bodyPr/>
          <a:lstStyle/>
          <a:p>
            <a:fld id="{0CE223AA-2154-4A64-A14F-9F7CC593C8F9}" type="slidenum">
              <a:rPr lang="en-US" smtClean="0"/>
              <a:pPr/>
              <a:t>41</a:t>
            </a:fld>
            <a:endParaRPr lang="en-US"/>
          </a:p>
        </p:txBody>
      </p:sp>
      <p:sp>
        <p:nvSpPr>
          <p:cNvPr id="3" name="Title 2">
            <a:extLst>
              <a:ext uri="{FF2B5EF4-FFF2-40B4-BE49-F238E27FC236}">
                <a16:creationId xmlns:a16="http://schemas.microsoft.com/office/drawing/2014/main" id="{D2E717B2-A402-C89F-5857-A01306E30DAA}"/>
              </a:ext>
            </a:extLst>
          </p:cNvPr>
          <p:cNvSpPr>
            <a:spLocks noGrp="1"/>
          </p:cNvSpPr>
          <p:nvPr>
            <p:ph type="title"/>
          </p:nvPr>
        </p:nvSpPr>
        <p:spPr>
          <a:xfrm>
            <a:off x="837325" y="206273"/>
            <a:ext cx="10515600" cy="1325563"/>
          </a:xfrm>
        </p:spPr>
        <p:txBody>
          <a:bodyPr/>
          <a:lstStyle/>
          <a:p>
            <a:r>
              <a:rPr lang="en-US"/>
              <a:t>Meet the Practitioners</a:t>
            </a:r>
          </a:p>
        </p:txBody>
      </p:sp>
      <p:sp>
        <p:nvSpPr>
          <p:cNvPr id="12" name="TextBox 7">
            <a:extLst>
              <a:ext uri="{FF2B5EF4-FFF2-40B4-BE49-F238E27FC236}">
                <a16:creationId xmlns:a16="http://schemas.microsoft.com/office/drawing/2014/main" id="{D33028D6-5966-0280-44B3-F9279889923F}"/>
              </a:ext>
            </a:extLst>
          </p:cNvPr>
          <p:cNvSpPr txBox="1"/>
          <p:nvPr/>
        </p:nvSpPr>
        <p:spPr>
          <a:xfrm>
            <a:off x="1892939" y="1588513"/>
            <a:ext cx="2507611" cy="914033"/>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l">
              <a:lnSpc>
                <a:spcPct val="114000"/>
              </a:lnSpc>
            </a:pPr>
            <a:r>
              <a:rPr lang="en-US" sz="1600" b="1">
                <a:solidFill>
                  <a:schemeClr val="bg1"/>
                </a:solidFill>
                <a:latin typeface="+mj-lt"/>
                <a:ea typeface="Open Sans" panose="020B0606030504020204" pitchFamily="34" charset="0"/>
                <a:cs typeface="Open Sans" panose="020B0606030504020204" pitchFamily="34" charset="0"/>
              </a:rPr>
              <a:t>Bill Lazar</a:t>
            </a:r>
            <a:endParaRPr lang="en-US" sz="1600" b="1" i="0">
              <a:solidFill>
                <a:schemeClr val="bg1"/>
              </a:solidFill>
              <a:effectLst/>
              <a:latin typeface="+mj-lt"/>
              <a:ea typeface="Open Sans" panose="020B0606030504020204" pitchFamily="34" charset="0"/>
              <a:cs typeface="Open Sans" panose="020B0606030504020204" pitchFamily="34" charset="0"/>
            </a:endParaRPr>
          </a:p>
          <a:p>
            <a:pPr algn="l">
              <a:lnSpc>
                <a:spcPct val="114000"/>
              </a:lnSpc>
            </a:pPr>
            <a:r>
              <a:rPr lang="en-US" sz="1600" b="1">
                <a:solidFill>
                  <a:schemeClr val="bg1"/>
                </a:solidFill>
                <a:latin typeface="+mj-lt"/>
                <a:ea typeface="Open Sans" panose="020B0606030504020204" pitchFamily="34" charset="0"/>
                <a:cs typeface="Open Sans" panose="020B0606030504020204" pitchFamily="34" charset="0"/>
              </a:rPr>
              <a:t>Executive Director</a:t>
            </a:r>
          </a:p>
          <a:p>
            <a:pPr algn="l">
              <a:lnSpc>
                <a:spcPct val="114000"/>
              </a:lnSpc>
            </a:pPr>
            <a:r>
              <a:rPr lang="en-US" sz="1600">
                <a:solidFill>
                  <a:schemeClr val="bg1"/>
                </a:solidFill>
                <a:ea typeface="Open Sans" panose="020B0606030504020204" pitchFamily="34" charset="0"/>
                <a:cs typeface="Open Sans" panose="020B0606030504020204" pitchFamily="34" charset="0"/>
              </a:rPr>
              <a:t>St. Johns Partnership </a:t>
            </a:r>
          </a:p>
        </p:txBody>
      </p:sp>
      <p:pic>
        <p:nvPicPr>
          <p:cNvPr id="5" name="Picture 4">
            <a:extLst>
              <a:ext uri="{FF2B5EF4-FFF2-40B4-BE49-F238E27FC236}">
                <a16:creationId xmlns:a16="http://schemas.microsoft.com/office/drawing/2014/main" id="{B87F9BD9-7F41-046C-C5B4-AE57B7E38EB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23893" y="1528503"/>
            <a:ext cx="1140348" cy="1140348"/>
          </a:xfrm>
          <a:prstGeom prst="ellipse">
            <a:avLst/>
          </a:prstGeom>
          <a:ln w="38100">
            <a:solidFill>
              <a:schemeClr val="accent2">
                <a:lumMod val="20000"/>
                <a:lumOff val="80000"/>
              </a:schemeClr>
            </a:solidFill>
          </a:ln>
        </p:spPr>
      </p:pic>
      <p:sp>
        <p:nvSpPr>
          <p:cNvPr id="6" name="TextBox 7">
            <a:extLst>
              <a:ext uri="{FF2B5EF4-FFF2-40B4-BE49-F238E27FC236}">
                <a16:creationId xmlns:a16="http://schemas.microsoft.com/office/drawing/2014/main" id="{3D3B6966-31EC-FEEE-D6D4-35C83ECDBCD9}"/>
              </a:ext>
            </a:extLst>
          </p:cNvPr>
          <p:cNvSpPr txBox="1"/>
          <p:nvPr/>
        </p:nvSpPr>
        <p:spPr>
          <a:xfrm>
            <a:off x="1876113" y="3197052"/>
            <a:ext cx="4203062" cy="914033"/>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l">
              <a:lnSpc>
                <a:spcPct val="114000"/>
              </a:lnSpc>
            </a:pPr>
            <a:r>
              <a:rPr lang="en-US" sz="1600" b="1">
                <a:solidFill>
                  <a:schemeClr val="bg1"/>
                </a:solidFill>
                <a:latin typeface="+mj-lt"/>
                <a:ea typeface="Open Sans" panose="020B0606030504020204" pitchFamily="34" charset="0"/>
                <a:cs typeface="Open Sans" panose="020B0606030504020204" pitchFamily="34" charset="0"/>
              </a:rPr>
              <a:t>Kristen Simmons</a:t>
            </a:r>
            <a:endParaRPr lang="en-US" sz="1600" b="1" i="0">
              <a:solidFill>
                <a:schemeClr val="bg1"/>
              </a:solidFill>
              <a:effectLst/>
              <a:latin typeface="+mj-lt"/>
              <a:ea typeface="Open Sans" panose="020B0606030504020204" pitchFamily="34" charset="0"/>
              <a:cs typeface="Open Sans" panose="020B0606030504020204" pitchFamily="34" charset="0"/>
            </a:endParaRPr>
          </a:p>
          <a:p>
            <a:pPr algn="l">
              <a:lnSpc>
                <a:spcPct val="114000"/>
              </a:lnSpc>
            </a:pPr>
            <a:r>
              <a:rPr lang="en-US" sz="1600" b="1">
                <a:solidFill>
                  <a:schemeClr val="bg1"/>
                </a:solidFill>
                <a:latin typeface="+mj-lt"/>
                <a:ea typeface="Open Sans" panose="020B0606030504020204" pitchFamily="34" charset="0"/>
                <a:cs typeface="Open Sans" panose="020B0606030504020204" pitchFamily="34" charset="0"/>
              </a:rPr>
              <a:t>Program Lead for Residential Decarbonization </a:t>
            </a:r>
          </a:p>
          <a:p>
            <a:pPr algn="l">
              <a:lnSpc>
                <a:spcPct val="114000"/>
              </a:lnSpc>
            </a:pPr>
            <a:r>
              <a:rPr lang="en-US" sz="1600">
                <a:solidFill>
                  <a:schemeClr val="bg1"/>
                </a:solidFill>
                <a:ea typeface="Open Sans" panose="020B0606030504020204" pitchFamily="34" charset="0"/>
                <a:cs typeface="Open Sans" panose="020B0606030504020204" pitchFamily="34" charset="0"/>
              </a:rPr>
              <a:t>Boston’s Mayor’s Office of Housing</a:t>
            </a:r>
          </a:p>
        </p:txBody>
      </p:sp>
      <p:pic>
        <p:nvPicPr>
          <p:cNvPr id="7" name="Picture 6">
            <a:extLst>
              <a:ext uri="{FF2B5EF4-FFF2-40B4-BE49-F238E27FC236}">
                <a16:creationId xmlns:a16="http://schemas.microsoft.com/office/drawing/2014/main" id="{40E0E179-B80E-0CAC-2BAF-49A277732D0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11710" y="3083895"/>
            <a:ext cx="1140348" cy="1140348"/>
          </a:xfrm>
          <a:prstGeom prst="ellipse">
            <a:avLst/>
          </a:prstGeom>
          <a:ln w="38100">
            <a:solidFill>
              <a:schemeClr val="accent2">
                <a:lumMod val="20000"/>
                <a:lumOff val="80000"/>
              </a:schemeClr>
            </a:solidFill>
          </a:ln>
        </p:spPr>
      </p:pic>
      <p:sp>
        <p:nvSpPr>
          <p:cNvPr id="8" name="TextBox 7">
            <a:extLst>
              <a:ext uri="{FF2B5EF4-FFF2-40B4-BE49-F238E27FC236}">
                <a16:creationId xmlns:a16="http://schemas.microsoft.com/office/drawing/2014/main" id="{9FE91A50-5203-4093-087B-D6F54AABF6A0}"/>
              </a:ext>
            </a:extLst>
          </p:cNvPr>
          <p:cNvSpPr txBox="1"/>
          <p:nvPr/>
        </p:nvSpPr>
        <p:spPr>
          <a:xfrm>
            <a:off x="1892939" y="4586065"/>
            <a:ext cx="3582032" cy="1475469"/>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nSpc>
                <a:spcPct val="114000"/>
              </a:lnSpc>
            </a:pPr>
            <a:r>
              <a:rPr lang="en-US" sz="1600" b="1">
                <a:solidFill>
                  <a:schemeClr val="bg1"/>
                </a:solidFill>
                <a:latin typeface="+mj-lt"/>
                <a:ea typeface="Open Sans"/>
                <a:cs typeface="Open Sans"/>
              </a:rPr>
              <a:t>Jenna Franklin</a:t>
            </a:r>
            <a:endParaRPr lang="en-US" sz="1600" b="1">
              <a:solidFill>
                <a:schemeClr val="bg1"/>
              </a:solidFill>
              <a:latin typeface="+mj-lt"/>
              <a:ea typeface="Open Sans" panose="020B0606030504020204" pitchFamily="34" charset="0"/>
              <a:cs typeface="Open Sans" panose="020B0606030504020204" pitchFamily="34" charset="0"/>
            </a:endParaRPr>
          </a:p>
          <a:p>
            <a:pPr>
              <a:lnSpc>
                <a:spcPct val="113999"/>
              </a:lnSpc>
            </a:pPr>
            <a:r>
              <a:rPr lang="en-US" sz="1600" b="1">
                <a:solidFill>
                  <a:schemeClr val="bg1"/>
                </a:solidFill>
                <a:ea typeface="Open Sans"/>
                <a:cs typeface="Open Sans"/>
              </a:rPr>
              <a:t>Division Director, Equitable Development Initiative</a:t>
            </a:r>
          </a:p>
          <a:p>
            <a:pPr>
              <a:lnSpc>
                <a:spcPct val="114000"/>
              </a:lnSpc>
            </a:pPr>
            <a:r>
              <a:rPr lang="en-US" sz="1600">
                <a:solidFill>
                  <a:schemeClr val="bg1"/>
                </a:solidFill>
                <a:ea typeface="Open Sans"/>
                <a:cs typeface="Open Sans"/>
              </a:rPr>
              <a:t>City of Seattle, Office of Planning and Community Development</a:t>
            </a:r>
            <a:endParaRPr lang="en-US" sz="1600">
              <a:solidFill>
                <a:schemeClr val="bg1"/>
              </a:solidFill>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E3276AF-05C8-42C2-B3F4-5D9736BA7DF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320679" y="4781029"/>
            <a:ext cx="1140348" cy="1140348"/>
          </a:xfrm>
          <a:prstGeom prst="ellipse">
            <a:avLst/>
          </a:prstGeom>
          <a:ln w="38100">
            <a:solidFill>
              <a:schemeClr val="accent2">
                <a:lumMod val="20000"/>
                <a:lumOff val="80000"/>
              </a:schemeClr>
            </a:solidFill>
          </a:ln>
        </p:spPr>
      </p:pic>
      <p:sp>
        <p:nvSpPr>
          <p:cNvPr id="10" name="TextBox 9">
            <a:extLst>
              <a:ext uri="{FF2B5EF4-FFF2-40B4-BE49-F238E27FC236}">
                <a16:creationId xmlns:a16="http://schemas.microsoft.com/office/drawing/2014/main" id="{E91A96C3-F1C1-C957-866F-2DEFE8671F17}"/>
              </a:ext>
            </a:extLst>
          </p:cNvPr>
          <p:cNvSpPr txBox="1"/>
          <p:nvPr/>
        </p:nvSpPr>
        <p:spPr>
          <a:xfrm>
            <a:off x="7944036" y="4753625"/>
            <a:ext cx="3035078" cy="914033"/>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l">
              <a:lnSpc>
                <a:spcPct val="114000"/>
              </a:lnSpc>
            </a:pPr>
            <a:r>
              <a:rPr lang="en-US" sz="1600" b="1" i="0">
                <a:solidFill>
                  <a:schemeClr val="bg1"/>
                </a:solidFill>
                <a:effectLst/>
                <a:latin typeface="+mj-lt"/>
                <a:ea typeface="Open Sans" panose="020B0606030504020204" pitchFamily="34" charset="0"/>
                <a:cs typeface="Open Sans" panose="020B0606030504020204" pitchFamily="34" charset="0"/>
              </a:rPr>
              <a:t>Abigail Corso</a:t>
            </a:r>
          </a:p>
          <a:p>
            <a:pPr algn="l">
              <a:lnSpc>
                <a:spcPct val="114000"/>
              </a:lnSpc>
            </a:pPr>
            <a:r>
              <a:rPr lang="en-US" sz="1600" b="1">
                <a:solidFill>
                  <a:schemeClr val="bg1"/>
                </a:solidFill>
                <a:latin typeface="+mj-lt"/>
                <a:ea typeface="Open Sans" panose="020B0606030504020204" pitchFamily="34" charset="0"/>
                <a:cs typeface="Open Sans" panose="020B0606030504020204" pitchFamily="34" charset="0"/>
              </a:rPr>
              <a:t>Chief Strategy Officer</a:t>
            </a:r>
          </a:p>
          <a:p>
            <a:pPr algn="l">
              <a:lnSpc>
                <a:spcPct val="114000"/>
              </a:lnSpc>
            </a:pPr>
            <a:r>
              <a:rPr lang="en-US" sz="1600">
                <a:solidFill>
                  <a:schemeClr val="bg1"/>
                </a:solidFill>
                <a:ea typeface="Open Sans" panose="020B0606030504020204" pitchFamily="34" charset="0"/>
                <a:cs typeface="Open Sans" panose="020B0606030504020204" pitchFamily="34" charset="0"/>
              </a:rPr>
              <a:t>Elevate</a:t>
            </a:r>
          </a:p>
        </p:txBody>
      </p:sp>
      <p:pic>
        <p:nvPicPr>
          <p:cNvPr id="11" name="Picture 10">
            <a:extLst>
              <a:ext uri="{FF2B5EF4-FFF2-40B4-BE49-F238E27FC236}">
                <a16:creationId xmlns:a16="http://schemas.microsoft.com/office/drawing/2014/main" id="{075093E3-3E51-D80D-C613-4E0537A7E67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320679" y="3083895"/>
            <a:ext cx="1140348" cy="1140348"/>
          </a:xfrm>
          <a:prstGeom prst="ellipse">
            <a:avLst/>
          </a:prstGeom>
          <a:ln w="38100">
            <a:solidFill>
              <a:schemeClr val="accent2">
                <a:lumMod val="20000"/>
                <a:lumOff val="80000"/>
              </a:schemeClr>
            </a:solidFill>
          </a:ln>
        </p:spPr>
      </p:pic>
      <p:pic>
        <p:nvPicPr>
          <p:cNvPr id="13" name="Picture 12" descr="A person with her hand on her chin&#10;&#10;Description automatically generated">
            <a:extLst>
              <a:ext uri="{FF2B5EF4-FFF2-40B4-BE49-F238E27FC236}">
                <a16:creationId xmlns:a16="http://schemas.microsoft.com/office/drawing/2014/main" id="{466F29F2-6DC7-9810-9BF6-35DA28B2D214}"/>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411710" y="4753625"/>
            <a:ext cx="1140348" cy="1140348"/>
          </a:xfrm>
          <a:prstGeom prst="ellipse">
            <a:avLst/>
          </a:prstGeom>
          <a:ln w="38100">
            <a:solidFill>
              <a:schemeClr val="accent2">
                <a:lumMod val="20000"/>
                <a:lumOff val="80000"/>
              </a:schemeClr>
            </a:solidFill>
          </a:ln>
        </p:spPr>
      </p:pic>
      <p:sp>
        <p:nvSpPr>
          <p:cNvPr id="14" name="TextBox 13">
            <a:extLst>
              <a:ext uri="{FF2B5EF4-FFF2-40B4-BE49-F238E27FC236}">
                <a16:creationId xmlns:a16="http://schemas.microsoft.com/office/drawing/2014/main" id="{FAB2F780-9912-1C0B-DFDF-F02005EF2975}"/>
              </a:ext>
            </a:extLst>
          </p:cNvPr>
          <p:cNvSpPr txBox="1"/>
          <p:nvPr/>
        </p:nvSpPr>
        <p:spPr>
          <a:xfrm>
            <a:off x="7944036" y="3104273"/>
            <a:ext cx="3035078" cy="914033"/>
          </a:xfrm>
          <a:prstGeom prst="rect">
            <a:avLst/>
          </a:prstGeom>
          <a:noFill/>
        </p:spPr>
        <p:txBody>
          <a:bodyPr wrap="square" rtlCol="0">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l">
              <a:lnSpc>
                <a:spcPct val="114000"/>
              </a:lnSpc>
            </a:pPr>
            <a:r>
              <a:rPr lang="en-US" sz="1600" b="1">
                <a:solidFill>
                  <a:schemeClr val="bg1"/>
                </a:solidFill>
                <a:latin typeface="+mj-lt"/>
                <a:ea typeface="Open Sans" panose="020B0606030504020204" pitchFamily="34" charset="0"/>
                <a:cs typeface="Open Sans" panose="020B0606030504020204" pitchFamily="34" charset="0"/>
              </a:rPr>
              <a:t>Emily Lucas</a:t>
            </a:r>
            <a:endParaRPr lang="en-US" sz="1600" b="1" i="0">
              <a:solidFill>
                <a:schemeClr val="bg1"/>
              </a:solidFill>
              <a:effectLst/>
              <a:latin typeface="+mj-lt"/>
              <a:ea typeface="Open Sans" panose="020B0606030504020204" pitchFamily="34" charset="0"/>
              <a:cs typeface="Open Sans" panose="020B0606030504020204" pitchFamily="34" charset="0"/>
            </a:endParaRPr>
          </a:p>
          <a:p>
            <a:pPr algn="l">
              <a:lnSpc>
                <a:spcPct val="114000"/>
              </a:lnSpc>
            </a:pPr>
            <a:r>
              <a:rPr lang="en-US" sz="1600" b="1">
                <a:solidFill>
                  <a:schemeClr val="bg1"/>
                </a:solidFill>
                <a:latin typeface="+mj-lt"/>
                <a:ea typeface="Open Sans" panose="020B0606030504020204" pitchFamily="34" charset="0"/>
                <a:cs typeface="Open Sans" panose="020B0606030504020204" pitchFamily="34" charset="0"/>
              </a:rPr>
              <a:t>Director, Residential Programs</a:t>
            </a:r>
          </a:p>
          <a:p>
            <a:pPr algn="l">
              <a:lnSpc>
                <a:spcPct val="114000"/>
              </a:lnSpc>
            </a:pPr>
            <a:r>
              <a:rPr lang="en-US" sz="1600">
                <a:solidFill>
                  <a:schemeClr val="bg1"/>
                </a:solidFill>
                <a:ea typeface="Open Sans" panose="020B0606030504020204" pitchFamily="34" charset="0"/>
                <a:cs typeface="Open Sans" panose="020B0606030504020204" pitchFamily="34" charset="0"/>
              </a:rPr>
              <a:t>Philadelphia Energy Authority</a:t>
            </a:r>
          </a:p>
        </p:txBody>
      </p:sp>
      <p:sp>
        <p:nvSpPr>
          <p:cNvPr id="15" name="TextBox 14">
            <a:extLst>
              <a:ext uri="{FF2B5EF4-FFF2-40B4-BE49-F238E27FC236}">
                <a16:creationId xmlns:a16="http://schemas.microsoft.com/office/drawing/2014/main" id="{B5FA0302-3257-1B66-A6CC-4FD667A72C71}"/>
              </a:ext>
            </a:extLst>
          </p:cNvPr>
          <p:cNvSpPr txBox="1"/>
          <p:nvPr/>
        </p:nvSpPr>
        <p:spPr>
          <a:xfrm>
            <a:off x="7944036" y="1588513"/>
            <a:ext cx="3670901" cy="914033"/>
          </a:xfrm>
          <a:prstGeom prst="rect">
            <a:avLst/>
          </a:prstGeom>
          <a:noFill/>
        </p:spPr>
        <p:txBody>
          <a:bodyPr wrap="square" lIns="91440" tIns="45720" rIns="91440" bIns="45720" rtlCol="0" anchor="t">
            <a:spAutoFit/>
          </a:bodyPr>
          <a:ls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a:lstStyle>
          <a:p>
            <a:pPr algn="l">
              <a:lnSpc>
                <a:spcPct val="114000"/>
              </a:lnSpc>
            </a:pPr>
            <a:r>
              <a:rPr lang="en-US" sz="1600" b="1">
                <a:solidFill>
                  <a:schemeClr val="bg1"/>
                </a:solidFill>
                <a:latin typeface="+mj-lt"/>
                <a:ea typeface="Open Sans" panose="020B0606030504020204" pitchFamily="34" charset="0"/>
                <a:cs typeface="Open Sans" panose="020B0606030504020204" pitchFamily="34" charset="0"/>
              </a:rPr>
              <a:t>Alon Abramson</a:t>
            </a:r>
            <a:endParaRPr lang="en-US" sz="1600" b="1" i="0">
              <a:solidFill>
                <a:schemeClr val="bg1"/>
              </a:solidFill>
              <a:effectLst/>
              <a:latin typeface="+mj-lt"/>
              <a:ea typeface="Open Sans" panose="020B0606030504020204" pitchFamily="34" charset="0"/>
              <a:cs typeface="Open Sans" panose="020B0606030504020204" pitchFamily="34" charset="0"/>
            </a:endParaRPr>
          </a:p>
          <a:p>
            <a:pPr algn="l">
              <a:lnSpc>
                <a:spcPct val="114000"/>
              </a:lnSpc>
            </a:pPr>
            <a:r>
              <a:rPr lang="en-US" sz="1600" b="1">
                <a:solidFill>
                  <a:schemeClr val="bg1"/>
                </a:solidFill>
                <a:latin typeface="+mj-lt"/>
                <a:ea typeface="Open Sans" panose="020B0606030504020204" pitchFamily="34" charset="0"/>
                <a:cs typeface="Open Sans" panose="020B0606030504020204" pitchFamily="34" charset="0"/>
              </a:rPr>
              <a:t>Vice President, Residential Programs</a:t>
            </a:r>
          </a:p>
          <a:p>
            <a:pPr algn="l">
              <a:lnSpc>
                <a:spcPct val="114000"/>
              </a:lnSpc>
            </a:pPr>
            <a:r>
              <a:rPr lang="en-US" sz="1600">
                <a:solidFill>
                  <a:schemeClr val="bg1"/>
                </a:solidFill>
                <a:ea typeface="Open Sans" panose="020B0606030504020204" pitchFamily="34" charset="0"/>
                <a:cs typeface="Open Sans" panose="020B0606030504020204" pitchFamily="34" charset="0"/>
              </a:rPr>
              <a:t>Philadelphia Energy Authority</a:t>
            </a:r>
          </a:p>
        </p:txBody>
      </p:sp>
      <p:pic>
        <p:nvPicPr>
          <p:cNvPr id="16" name="Picture 15">
            <a:extLst>
              <a:ext uri="{FF2B5EF4-FFF2-40B4-BE49-F238E27FC236}">
                <a16:creationId xmlns:a16="http://schemas.microsoft.com/office/drawing/2014/main" id="{30587A1F-47F0-EBA5-D74A-CA36AD303029}"/>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320679" y="1528503"/>
            <a:ext cx="1140348" cy="1140348"/>
          </a:xfrm>
          <a:prstGeom prst="ellipse">
            <a:avLst/>
          </a:prstGeom>
          <a:ln w="38100">
            <a:solidFill>
              <a:schemeClr val="accent2">
                <a:lumMod val="20000"/>
                <a:lumOff val="80000"/>
              </a:schemeClr>
            </a:solidFill>
          </a:ln>
        </p:spPr>
      </p:pic>
    </p:spTree>
    <p:extLst>
      <p:ext uri="{BB962C8B-B14F-4D97-AF65-F5344CB8AC3E}">
        <p14:creationId xmlns:p14="http://schemas.microsoft.com/office/powerpoint/2010/main" val="2476868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B54E-6D8E-61B6-D6F0-DF91D2AF6E42}"/>
              </a:ext>
            </a:extLst>
          </p:cNvPr>
          <p:cNvSpPr>
            <a:spLocks noGrp="1"/>
          </p:cNvSpPr>
          <p:nvPr>
            <p:ph type="ctrTitle"/>
          </p:nvPr>
        </p:nvSpPr>
        <p:spPr/>
        <p:txBody>
          <a:bodyPr/>
          <a:lstStyle/>
          <a:p>
            <a:r>
              <a:rPr lang="en-US"/>
              <a:t>15 Minute Break	</a:t>
            </a:r>
          </a:p>
        </p:txBody>
      </p:sp>
      <p:sp>
        <p:nvSpPr>
          <p:cNvPr id="3" name="TextBox 2">
            <a:extLst>
              <a:ext uri="{FF2B5EF4-FFF2-40B4-BE49-F238E27FC236}">
                <a16:creationId xmlns:a16="http://schemas.microsoft.com/office/drawing/2014/main" id="{2AC47CDF-2FBD-E46C-6204-E91901A5507E}"/>
              </a:ext>
            </a:extLst>
          </p:cNvPr>
          <p:cNvSpPr txBox="1"/>
          <p:nvPr/>
        </p:nvSpPr>
        <p:spPr>
          <a:xfrm>
            <a:off x="2729019" y="4353636"/>
            <a:ext cx="4284133" cy="923330"/>
          </a:xfrm>
          <a:prstGeom prst="rect">
            <a:avLst/>
          </a:prstGeom>
          <a:noFill/>
        </p:spPr>
        <p:txBody>
          <a:bodyPr wrap="square" rtlCol="0">
            <a:spAutoFit/>
          </a:bodyPr>
          <a:lstStyle/>
          <a:p>
            <a:r>
              <a:rPr lang="en-US">
                <a:solidFill>
                  <a:schemeClr val="bg1"/>
                </a:solidFill>
              </a:rPr>
              <a:t>Up Next: Interactive Discussion of Best Practices with Field Experts</a:t>
            </a:r>
          </a:p>
          <a:p>
            <a:endParaRPr lang="en-US">
              <a:solidFill>
                <a:schemeClr val="bg1"/>
              </a:solidFill>
            </a:endParaRPr>
          </a:p>
        </p:txBody>
      </p:sp>
    </p:spTree>
    <p:extLst>
      <p:ext uri="{BB962C8B-B14F-4D97-AF65-F5344CB8AC3E}">
        <p14:creationId xmlns:p14="http://schemas.microsoft.com/office/powerpoint/2010/main" val="3043680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Break-Out Activity</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43</a:t>
            </a:fld>
            <a:endParaRPr lang="en-US"/>
          </a:p>
        </p:txBody>
      </p:sp>
      <p:sp>
        <p:nvSpPr>
          <p:cNvPr id="25" name="TextBox 24">
            <a:extLst>
              <a:ext uri="{FF2B5EF4-FFF2-40B4-BE49-F238E27FC236}">
                <a16:creationId xmlns:a16="http://schemas.microsoft.com/office/drawing/2014/main" id="{E528A5A0-F9FF-2B7F-0294-3B98166F647B}"/>
              </a:ext>
            </a:extLst>
          </p:cNvPr>
          <p:cNvSpPr txBox="1"/>
          <p:nvPr/>
        </p:nvSpPr>
        <p:spPr>
          <a:xfrm>
            <a:off x="395757" y="2601377"/>
            <a:ext cx="1819301" cy="2554545"/>
          </a:xfrm>
          <a:prstGeom prst="rect">
            <a:avLst/>
          </a:prstGeom>
          <a:solidFill>
            <a:schemeClr val="accent3"/>
          </a:solidFill>
        </p:spPr>
        <p:txBody>
          <a:bodyPr wrap="square" lIns="91440" tIns="45720" rIns="91440" bIns="45720" rtlCol="0" anchor="t">
            <a:spAutoFit/>
          </a:bodyPr>
          <a:lstStyle/>
          <a:p>
            <a:r>
              <a:rPr lang="en-US" sz="2000" b="1">
                <a:solidFill>
                  <a:schemeClr val="accent6"/>
                </a:solidFill>
                <a:latin typeface="Ubuntu"/>
              </a:rPr>
              <a:t>Room</a:t>
            </a:r>
            <a:r>
              <a:rPr lang="en-US" sz="2000" b="1">
                <a:solidFill>
                  <a:schemeClr val="accent6"/>
                </a:solidFill>
              </a:rPr>
              <a:t> 1</a:t>
            </a:r>
          </a:p>
          <a:p>
            <a:endParaRPr lang="en-US" sz="2000" b="1">
              <a:solidFill>
                <a:schemeClr val="accent6"/>
              </a:solidFill>
            </a:endParaRPr>
          </a:p>
          <a:p>
            <a:r>
              <a:rPr lang="en-US" sz="2000" b="1">
                <a:solidFill>
                  <a:schemeClr val="accent6"/>
                </a:solidFill>
              </a:rPr>
              <a:t>Bill Lazar, St. Johns Housing Partnership (FL)</a:t>
            </a:r>
          </a:p>
          <a:p>
            <a:endParaRPr lang="en-US" sz="2000" b="1">
              <a:solidFill>
                <a:schemeClr val="accent6"/>
              </a:solidFill>
            </a:endParaRPr>
          </a:p>
          <a:p>
            <a:endParaRPr lang="en-US" sz="2000" b="1">
              <a:solidFill>
                <a:schemeClr val="accent6"/>
              </a:solidFill>
            </a:endParaRPr>
          </a:p>
          <a:p>
            <a:endParaRPr lang="en-US" sz="2000" b="1">
              <a:solidFill>
                <a:schemeClr val="accent6"/>
              </a:solidFill>
            </a:endParaRPr>
          </a:p>
        </p:txBody>
      </p:sp>
      <p:sp>
        <p:nvSpPr>
          <p:cNvPr id="26" name="TextBox 25">
            <a:extLst>
              <a:ext uri="{FF2B5EF4-FFF2-40B4-BE49-F238E27FC236}">
                <a16:creationId xmlns:a16="http://schemas.microsoft.com/office/drawing/2014/main" id="{DD9CC635-B76A-48C8-1A64-12FBBE20CAF5}"/>
              </a:ext>
            </a:extLst>
          </p:cNvPr>
          <p:cNvSpPr txBox="1"/>
          <p:nvPr/>
        </p:nvSpPr>
        <p:spPr>
          <a:xfrm>
            <a:off x="5494716" y="2308460"/>
            <a:ext cx="2643670" cy="923330"/>
          </a:xfrm>
          <a:prstGeom prst="rect">
            <a:avLst/>
          </a:prstGeom>
          <a:noFill/>
        </p:spPr>
        <p:txBody>
          <a:bodyPr wrap="square" rtlCol="0">
            <a:spAutoFit/>
          </a:bodyPr>
          <a:lstStyle/>
          <a:p>
            <a:r>
              <a:rPr lang="en-US" sz="5400" b="1">
                <a:solidFill>
                  <a:schemeClr val="accent6"/>
                </a:solidFill>
              </a:rPr>
              <a:t>Room 2</a:t>
            </a:r>
          </a:p>
        </p:txBody>
      </p:sp>
      <p:sp>
        <p:nvSpPr>
          <p:cNvPr id="27" name="TextBox 26">
            <a:extLst>
              <a:ext uri="{FF2B5EF4-FFF2-40B4-BE49-F238E27FC236}">
                <a16:creationId xmlns:a16="http://schemas.microsoft.com/office/drawing/2014/main" id="{0504E874-69DF-5D97-93DB-FE41F4EB8131}"/>
              </a:ext>
            </a:extLst>
          </p:cNvPr>
          <p:cNvSpPr txBox="1"/>
          <p:nvPr/>
        </p:nvSpPr>
        <p:spPr>
          <a:xfrm>
            <a:off x="6138355" y="2107176"/>
            <a:ext cx="1819301" cy="584775"/>
          </a:xfrm>
          <a:prstGeom prst="rect">
            <a:avLst/>
          </a:prstGeom>
          <a:noFill/>
        </p:spPr>
        <p:txBody>
          <a:bodyPr wrap="square" lIns="91440" tIns="45720" rIns="91440" bIns="45720" rtlCol="0" anchor="t">
            <a:spAutoFit/>
          </a:bodyPr>
          <a:lstStyle/>
          <a:p>
            <a:r>
              <a:rPr lang="en-US" sz="3200" b="1">
                <a:solidFill>
                  <a:schemeClr val="accent6"/>
                </a:solidFill>
                <a:latin typeface="Ubuntu"/>
              </a:rPr>
              <a:t>Room</a:t>
            </a:r>
            <a:r>
              <a:rPr lang="en-US" sz="3200" b="1">
                <a:solidFill>
                  <a:schemeClr val="accent6"/>
                </a:solidFill>
              </a:rPr>
              <a:t> 1</a:t>
            </a:r>
          </a:p>
        </p:txBody>
      </p:sp>
      <p:sp>
        <p:nvSpPr>
          <p:cNvPr id="36" name="TextBox 35">
            <a:extLst>
              <a:ext uri="{FF2B5EF4-FFF2-40B4-BE49-F238E27FC236}">
                <a16:creationId xmlns:a16="http://schemas.microsoft.com/office/drawing/2014/main" id="{D396B666-307E-DF17-CB07-F7A03DCD2EAC}"/>
              </a:ext>
            </a:extLst>
          </p:cNvPr>
          <p:cNvSpPr txBox="1"/>
          <p:nvPr/>
        </p:nvSpPr>
        <p:spPr>
          <a:xfrm>
            <a:off x="2727753" y="2601377"/>
            <a:ext cx="1819301" cy="2554545"/>
          </a:xfrm>
          <a:prstGeom prst="rect">
            <a:avLst/>
          </a:prstGeom>
          <a:solidFill>
            <a:schemeClr val="accent1"/>
          </a:solidFill>
        </p:spPr>
        <p:txBody>
          <a:bodyPr wrap="square" lIns="91440" tIns="45720" rIns="91440" bIns="45720" rtlCol="0" anchor="t">
            <a:spAutoFit/>
          </a:bodyPr>
          <a:lstStyle/>
          <a:p>
            <a:r>
              <a:rPr lang="en-US" sz="2000" b="1">
                <a:solidFill>
                  <a:schemeClr val="accent6"/>
                </a:solidFill>
                <a:latin typeface="Ubuntu"/>
              </a:rPr>
              <a:t>Room</a:t>
            </a:r>
            <a:r>
              <a:rPr lang="en-US" sz="2000" b="1">
                <a:solidFill>
                  <a:schemeClr val="accent6"/>
                </a:solidFill>
              </a:rPr>
              <a:t> 2</a:t>
            </a:r>
          </a:p>
          <a:p>
            <a:endParaRPr lang="en-US" sz="2000" b="1">
              <a:solidFill>
                <a:schemeClr val="accent6"/>
              </a:solidFill>
            </a:endParaRPr>
          </a:p>
          <a:p>
            <a:r>
              <a:rPr lang="en-US" sz="2000" b="1">
                <a:solidFill>
                  <a:schemeClr val="accent6"/>
                </a:solidFill>
              </a:rPr>
              <a:t>Kristen Simmons, Boston  Mayor’s Office of  Housing</a:t>
            </a:r>
          </a:p>
          <a:p>
            <a:endParaRPr lang="en-US" sz="2000" b="1">
              <a:solidFill>
                <a:schemeClr val="accent6"/>
              </a:solidFill>
            </a:endParaRPr>
          </a:p>
        </p:txBody>
      </p:sp>
      <p:sp>
        <p:nvSpPr>
          <p:cNvPr id="37" name="TextBox 36">
            <a:extLst>
              <a:ext uri="{FF2B5EF4-FFF2-40B4-BE49-F238E27FC236}">
                <a16:creationId xmlns:a16="http://schemas.microsoft.com/office/drawing/2014/main" id="{CCF7AE64-C1CB-5F11-6886-B30654F6EF44}"/>
              </a:ext>
            </a:extLst>
          </p:cNvPr>
          <p:cNvSpPr txBox="1"/>
          <p:nvPr/>
        </p:nvSpPr>
        <p:spPr>
          <a:xfrm>
            <a:off x="5136203" y="2601377"/>
            <a:ext cx="1819301" cy="2554545"/>
          </a:xfrm>
          <a:prstGeom prst="rect">
            <a:avLst/>
          </a:prstGeom>
          <a:solidFill>
            <a:schemeClr val="accent2"/>
          </a:solidFill>
        </p:spPr>
        <p:txBody>
          <a:bodyPr wrap="square" lIns="91440" tIns="45720" rIns="91440" bIns="45720" rtlCol="0" anchor="t">
            <a:spAutoFit/>
          </a:bodyPr>
          <a:lstStyle/>
          <a:p>
            <a:r>
              <a:rPr lang="en-US" sz="2000" b="1">
                <a:solidFill>
                  <a:schemeClr val="accent6"/>
                </a:solidFill>
                <a:latin typeface="Ubuntu"/>
              </a:rPr>
              <a:t>Room</a:t>
            </a:r>
            <a:r>
              <a:rPr lang="en-US" sz="2000" b="1">
                <a:solidFill>
                  <a:schemeClr val="accent6"/>
                </a:solidFill>
              </a:rPr>
              <a:t> 3</a:t>
            </a:r>
          </a:p>
          <a:p>
            <a:endParaRPr lang="en-US" sz="2000" b="1">
              <a:solidFill>
                <a:schemeClr val="accent6"/>
              </a:solidFill>
            </a:endParaRPr>
          </a:p>
          <a:p>
            <a:r>
              <a:rPr lang="en-US" sz="2000" b="1">
                <a:solidFill>
                  <a:schemeClr val="accent6"/>
                </a:solidFill>
              </a:rPr>
              <a:t>Jenna Franklin, Seattle Office of  Planning and Community Development</a:t>
            </a:r>
          </a:p>
          <a:p>
            <a:endParaRPr lang="en-US" sz="2000" b="1">
              <a:solidFill>
                <a:schemeClr val="accent6"/>
              </a:solidFill>
            </a:endParaRPr>
          </a:p>
        </p:txBody>
      </p:sp>
      <p:sp>
        <p:nvSpPr>
          <p:cNvPr id="38" name="TextBox 37">
            <a:extLst>
              <a:ext uri="{FF2B5EF4-FFF2-40B4-BE49-F238E27FC236}">
                <a16:creationId xmlns:a16="http://schemas.microsoft.com/office/drawing/2014/main" id="{41E44315-18C1-5CF8-55A0-42FC2F31EE35}"/>
              </a:ext>
            </a:extLst>
          </p:cNvPr>
          <p:cNvSpPr txBox="1"/>
          <p:nvPr/>
        </p:nvSpPr>
        <p:spPr>
          <a:xfrm>
            <a:off x="9876648" y="2601379"/>
            <a:ext cx="1819301" cy="2554545"/>
          </a:xfrm>
          <a:prstGeom prst="rect">
            <a:avLst/>
          </a:prstGeom>
          <a:solidFill>
            <a:schemeClr val="accent5"/>
          </a:solidFill>
        </p:spPr>
        <p:txBody>
          <a:bodyPr wrap="square" lIns="91440" tIns="45720" rIns="91440" bIns="45720" rtlCol="0" anchor="t">
            <a:spAutoFit/>
          </a:bodyPr>
          <a:lstStyle/>
          <a:p>
            <a:r>
              <a:rPr lang="en-US" sz="2000" b="1">
                <a:solidFill>
                  <a:schemeClr val="accent6"/>
                </a:solidFill>
                <a:latin typeface="Ubuntu"/>
              </a:rPr>
              <a:t>Room</a:t>
            </a:r>
            <a:r>
              <a:rPr lang="en-US" sz="2000" b="1">
                <a:solidFill>
                  <a:schemeClr val="accent6"/>
                </a:solidFill>
              </a:rPr>
              <a:t> 5</a:t>
            </a:r>
          </a:p>
          <a:p>
            <a:endParaRPr lang="en-US" sz="2000" b="1">
              <a:solidFill>
                <a:schemeClr val="accent6"/>
              </a:solidFill>
            </a:endParaRPr>
          </a:p>
          <a:p>
            <a:r>
              <a:rPr lang="en-US" sz="2000" b="1">
                <a:solidFill>
                  <a:schemeClr val="accent6"/>
                </a:solidFill>
              </a:rPr>
              <a:t>Abby Corso, Elevate (implementer for Energy Navigator in WI)</a:t>
            </a:r>
          </a:p>
        </p:txBody>
      </p:sp>
      <p:sp>
        <p:nvSpPr>
          <p:cNvPr id="39" name="TextBox 38">
            <a:extLst>
              <a:ext uri="{FF2B5EF4-FFF2-40B4-BE49-F238E27FC236}">
                <a16:creationId xmlns:a16="http://schemas.microsoft.com/office/drawing/2014/main" id="{ABE2D611-16D2-95DE-1B1C-CFFDE45D5BF4}"/>
              </a:ext>
            </a:extLst>
          </p:cNvPr>
          <p:cNvSpPr txBox="1"/>
          <p:nvPr/>
        </p:nvSpPr>
        <p:spPr>
          <a:xfrm>
            <a:off x="7506425" y="2601376"/>
            <a:ext cx="1819301" cy="2554545"/>
          </a:xfrm>
          <a:prstGeom prst="rect">
            <a:avLst/>
          </a:prstGeom>
          <a:solidFill>
            <a:schemeClr val="accent4"/>
          </a:solidFill>
        </p:spPr>
        <p:txBody>
          <a:bodyPr wrap="square" lIns="91440" tIns="45720" rIns="91440" bIns="45720" rtlCol="0" anchor="t">
            <a:spAutoFit/>
          </a:bodyPr>
          <a:lstStyle/>
          <a:p>
            <a:r>
              <a:rPr lang="en-US" sz="2000" b="1">
                <a:solidFill>
                  <a:schemeClr val="accent6"/>
                </a:solidFill>
                <a:latin typeface="Ubuntu"/>
              </a:rPr>
              <a:t>Room</a:t>
            </a:r>
            <a:r>
              <a:rPr lang="en-US" sz="2000" b="1">
                <a:solidFill>
                  <a:schemeClr val="accent6"/>
                </a:solidFill>
              </a:rPr>
              <a:t> 4</a:t>
            </a:r>
          </a:p>
          <a:p>
            <a:endParaRPr lang="en-US" sz="2000" b="1">
              <a:solidFill>
                <a:schemeClr val="accent6"/>
              </a:solidFill>
            </a:endParaRPr>
          </a:p>
          <a:p>
            <a:r>
              <a:rPr lang="en-US" sz="2000" b="1">
                <a:solidFill>
                  <a:schemeClr val="accent6"/>
                </a:solidFill>
              </a:rPr>
              <a:t>Emily Lucas, Philadelphia Energy Authority</a:t>
            </a:r>
          </a:p>
          <a:p>
            <a:endParaRPr lang="en-US" sz="2000" b="1">
              <a:solidFill>
                <a:schemeClr val="accent6"/>
              </a:solidFill>
            </a:endParaRPr>
          </a:p>
          <a:p>
            <a:endParaRPr lang="en-US" sz="2000" b="1">
              <a:solidFill>
                <a:schemeClr val="accent6"/>
              </a:solidFill>
            </a:endParaRPr>
          </a:p>
        </p:txBody>
      </p:sp>
    </p:spTree>
    <p:extLst>
      <p:ext uri="{BB962C8B-B14F-4D97-AF65-F5344CB8AC3E}">
        <p14:creationId xmlns:p14="http://schemas.microsoft.com/office/powerpoint/2010/main" val="3083643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BF4E-8872-B5D5-CC67-06EB06FD2E8D}"/>
              </a:ext>
            </a:extLst>
          </p:cNvPr>
          <p:cNvSpPr>
            <a:spLocks noGrp="1"/>
          </p:cNvSpPr>
          <p:nvPr>
            <p:ph type="title"/>
          </p:nvPr>
        </p:nvSpPr>
        <p:spPr/>
        <p:txBody>
          <a:bodyPr/>
          <a:lstStyle/>
          <a:p>
            <a:r>
              <a:rPr lang="en-US"/>
              <a:t>Agenda for Breakout Rooms</a:t>
            </a:r>
          </a:p>
        </p:txBody>
      </p:sp>
      <p:sp>
        <p:nvSpPr>
          <p:cNvPr id="4" name="Slide Number Placeholder 3">
            <a:extLst>
              <a:ext uri="{FF2B5EF4-FFF2-40B4-BE49-F238E27FC236}">
                <a16:creationId xmlns:a16="http://schemas.microsoft.com/office/drawing/2014/main" id="{E0197617-EC66-8E79-3F97-C03BB453BA6D}"/>
              </a:ext>
            </a:extLst>
          </p:cNvPr>
          <p:cNvSpPr>
            <a:spLocks noGrp="1"/>
          </p:cNvSpPr>
          <p:nvPr>
            <p:ph type="sldNum" sz="quarter" idx="12"/>
          </p:nvPr>
        </p:nvSpPr>
        <p:spPr/>
        <p:txBody>
          <a:bodyPr/>
          <a:lstStyle/>
          <a:p>
            <a:fld id="{0CE223AA-2154-4A64-A14F-9F7CC593C8F9}" type="slidenum">
              <a:rPr lang="en-US" smtClean="0"/>
              <a:t>44</a:t>
            </a:fld>
            <a:endParaRPr lang="en-US"/>
          </a:p>
        </p:txBody>
      </p:sp>
      <p:sp>
        <p:nvSpPr>
          <p:cNvPr id="3" name="Title 1">
            <a:extLst>
              <a:ext uri="{FF2B5EF4-FFF2-40B4-BE49-F238E27FC236}">
                <a16:creationId xmlns:a16="http://schemas.microsoft.com/office/drawing/2014/main" id="{3CB8D0F9-8903-13BC-69A5-7723119FEDB2}"/>
              </a:ext>
            </a:extLst>
          </p:cNvPr>
          <p:cNvSpPr txBox="1">
            <a:spLocks/>
          </p:cNvSpPr>
          <p:nvPr/>
        </p:nvSpPr>
        <p:spPr>
          <a:xfrm>
            <a:off x="633046" y="1690688"/>
            <a:ext cx="10720754" cy="468822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AutoNum type="arabicPeriod"/>
            </a:pPr>
            <a:r>
              <a:rPr lang="en-US" sz="3100"/>
              <a:t>Introductions: name, pronouns, organization, location</a:t>
            </a:r>
          </a:p>
          <a:p>
            <a:pPr marL="742950" indent="-742950">
              <a:buAutoNum type="arabicPeriod"/>
            </a:pPr>
            <a:endParaRPr lang="en-US" sz="3100"/>
          </a:p>
          <a:p>
            <a:pPr marL="742950" indent="-742950">
              <a:buAutoNum type="arabicPeriod"/>
            </a:pPr>
            <a:r>
              <a:rPr lang="en-US" sz="3100"/>
              <a:t>Icebreaker Question: Why did you attend this workshop today or tell us what is challenging about implementing best practices in your community? </a:t>
            </a:r>
          </a:p>
          <a:p>
            <a:pPr marL="742950" indent="-742950">
              <a:buAutoNum type="arabicPeriod"/>
            </a:pPr>
            <a:endParaRPr lang="en-US" sz="3100"/>
          </a:p>
          <a:p>
            <a:pPr marL="742950" indent="-742950">
              <a:buAutoNum type="arabicPeriod"/>
            </a:pPr>
            <a:r>
              <a:rPr lang="en-US" sz="3100"/>
              <a:t>What relationships (existing or new) might support you in implementing this best practice?</a:t>
            </a:r>
          </a:p>
          <a:p>
            <a:pPr marL="742950" indent="-742950">
              <a:buAutoNum type="arabicPeriod"/>
            </a:pPr>
            <a:endParaRPr lang="en-US" sz="3100"/>
          </a:p>
          <a:p>
            <a:pPr marL="742950" indent="-742950">
              <a:buAutoNum type="arabicPeriod"/>
            </a:pPr>
            <a:r>
              <a:rPr lang="en-US" sz="3100"/>
              <a:t>Is there something that you’d like to dig deeper on from today’s workshop?</a:t>
            </a:r>
          </a:p>
          <a:p>
            <a:pPr marL="742950" indent="-742950">
              <a:buAutoNum type="arabicPeriod"/>
            </a:pPr>
            <a:endParaRPr lang="en-US" sz="3100"/>
          </a:p>
          <a:p>
            <a:pPr marL="742950" indent="-742950">
              <a:buAutoNum type="arabicPeriod"/>
            </a:pPr>
            <a:r>
              <a:rPr lang="en-US" sz="3100"/>
              <a:t>What are you struggling with? How can you pull from best practices to tackle challenges?</a:t>
            </a:r>
          </a:p>
          <a:p>
            <a:pPr marL="742950" indent="-742950">
              <a:buAutoNum type="arabicPeriod"/>
            </a:pPr>
            <a:endParaRPr lang="en-US"/>
          </a:p>
        </p:txBody>
      </p:sp>
    </p:spTree>
    <p:extLst>
      <p:ext uri="{BB962C8B-B14F-4D97-AF65-F5344CB8AC3E}">
        <p14:creationId xmlns:p14="http://schemas.microsoft.com/office/powerpoint/2010/main" val="2151685365"/>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83FE31-7771-08D2-02FB-8236DB19DE01}"/>
              </a:ext>
            </a:extLst>
          </p:cNvPr>
          <p:cNvSpPr>
            <a:spLocks noGrp="1"/>
          </p:cNvSpPr>
          <p:nvPr>
            <p:ph type="sldNum" sz="quarter" idx="12"/>
          </p:nvPr>
        </p:nvSpPr>
        <p:spPr/>
        <p:txBody>
          <a:bodyPr/>
          <a:lstStyle/>
          <a:p>
            <a:fld id="{0CE223AA-2154-4A64-A14F-9F7CC593C8F9}" type="slidenum">
              <a:rPr lang="en-US" smtClean="0"/>
              <a:pPr/>
              <a:t>45</a:t>
            </a:fld>
            <a:endParaRPr lang="en-US"/>
          </a:p>
        </p:txBody>
      </p:sp>
      <p:sp>
        <p:nvSpPr>
          <p:cNvPr id="3" name="Title 2">
            <a:extLst>
              <a:ext uri="{FF2B5EF4-FFF2-40B4-BE49-F238E27FC236}">
                <a16:creationId xmlns:a16="http://schemas.microsoft.com/office/drawing/2014/main" id="{DD0C06CF-CC18-B2F1-EA71-A1D540D2D080}"/>
              </a:ext>
            </a:extLst>
          </p:cNvPr>
          <p:cNvSpPr>
            <a:spLocks noGrp="1"/>
          </p:cNvSpPr>
          <p:nvPr>
            <p:ph type="title"/>
          </p:nvPr>
        </p:nvSpPr>
        <p:spPr/>
        <p:txBody>
          <a:bodyPr/>
          <a:lstStyle/>
          <a:p>
            <a:r>
              <a:rPr lang="en-US"/>
              <a:t>Breakout Room Debrief Polls</a:t>
            </a:r>
          </a:p>
        </p:txBody>
      </p:sp>
    </p:spTree>
    <p:extLst>
      <p:ext uri="{BB962C8B-B14F-4D97-AF65-F5344CB8AC3E}">
        <p14:creationId xmlns:p14="http://schemas.microsoft.com/office/powerpoint/2010/main" val="3534417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E83A3-8E06-0490-8936-02307C937C23}"/>
              </a:ext>
            </a:extLst>
          </p:cNvPr>
          <p:cNvSpPr>
            <a:spLocks noGrp="1"/>
          </p:cNvSpPr>
          <p:nvPr>
            <p:ph type="title"/>
          </p:nvPr>
        </p:nvSpPr>
        <p:spPr/>
        <p:txBody>
          <a:bodyPr/>
          <a:lstStyle/>
          <a:p>
            <a:r>
              <a:rPr lang="en-US"/>
              <a:t>Next Steps and Resources</a:t>
            </a:r>
          </a:p>
        </p:txBody>
      </p:sp>
      <p:sp>
        <p:nvSpPr>
          <p:cNvPr id="3" name="Slide Number Placeholder 2">
            <a:extLst>
              <a:ext uri="{FF2B5EF4-FFF2-40B4-BE49-F238E27FC236}">
                <a16:creationId xmlns:a16="http://schemas.microsoft.com/office/drawing/2014/main" id="{77B7E8AD-A197-C562-4CEA-A4928D9848A1}"/>
              </a:ext>
            </a:extLst>
          </p:cNvPr>
          <p:cNvSpPr>
            <a:spLocks noGrp="1"/>
          </p:cNvSpPr>
          <p:nvPr>
            <p:ph type="sldNum" sz="quarter" idx="12"/>
          </p:nvPr>
        </p:nvSpPr>
        <p:spPr/>
        <p:txBody>
          <a:bodyPr/>
          <a:lstStyle/>
          <a:p>
            <a:fld id="{0CE223AA-2154-4A64-A14F-9F7CC593C8F9}" type="slidenum">
              <a:rPr lang="en-US" smtClean="0"/>
              <a:t>46</a:t>
            </a:fld>
            <a:endParaRPr lang="en-US"/>
          </a:p>
        </p:txBody>
      </p:sp>
      <p:sp>
        <p:nvSpPr>
          <p:cNvPr id="4" name="Picture Placeholder 3">
            <a:extLst>
              <a:ext uri="{FF2B5EF4-FFF2-40B4-BE49-F238E27FC236}">
                <a16:creationId xmlns:a16="http://schemas.microsoft.com/office/drawing/2014/main" id="{0B83E487-9911-7D77-14CE-E4002FEB4A7D}"/>
              </a:ext>
            </a:extLst>
          </p:cNvPr>
          <p:cNvSpPr>
            <a:spLocks noGrp="1"/>
          </p:cNvSpPr>
          <p:nvPr>
            <p:ph type="pic" sz="quarter" idx="13"/>
          </p:nvPr>
        </p:nvSpPr>
        <p:spPr>
          <a:xfrm>
            <a:off x="6866839" y="2080389"/>
            <a:ext cx="5166692" cy="3237833"/>
          </a:xfrm>
        </p:spPr>
        <p:txBody>
          <a:bodyPr>
            <a:normAutofit lnSpcReduction="10000"/>
          </a:bodyPr>
          <a:lstStyle/>
          <a:p>
            <a:pPr marL="0" indent="0" algn="ctr">
              <a:buNone/>
            </a:pPr>
            <a:r>
              <a:rPr lang="en-US"/>
              <a:t>You can find recording and workshop materials at:</a:t>
            </a:r>
          </a:p>
          <a:p>
            <a:pPr marL="0" indent="0" algn="ctr">
              <a:buNone/>
            </a:pPr>
            <a:r>
              <a:rPr lang="en-US"/>
              <a:t> </a:t>
            </a:r>
            <a:r>
              <a:rPr lang="en-US">
                <a:ea typeface="+mn-lt"/>
                <a:cs typeface="+mn-lt"/>
                <a:hlinkClick r:id="rId2"/>
              </a:rPr>
              <a:t>https://www.energystar.gov/partner_resources/products_partner_resources/eshuspp/equitable-upgrades/workshop-2-best-practices-and-strategies</a:t>
            </a:r>
            <a:endParaRPr lang="en-US"/>
          </a:p>
        </p:txBody>
      </p:sp>
      <p:pic>
        <p:nvPicPr>
          <p:cNvPr id="8" name="Picture 7">
            <a:extLst>
              <a:ext uri="{FF2B5EF4-FFF2-40B4-BE49-F238E27FC236}">
                <a16:creationId xmlns:a16="http://schemas.microsoft.com/office/drawing/2014/main" id="{898B8997-6771-E5B8-D103-C2F918653C00}"/>
              </a:ext>
            </a:extLst>
          </p:cNvPr>
          <p:cNvPicPr>
            <a:picLocks noChangeAspect="1"/>
          </p:cNvPicPr>
          <p:nvPr/>
        </p:nvPicPr>
        <p:blipFill>
          <a:blip r:embed="rId3"/>
          <a:stretch>
            <a:fillRect/>
          </a:stretch>
        </p:blipFill>
        <p:spPr>
          <a:xfrm>
            <a:off x="316938" y="1690688"/>
            <a:ext cx="6394868" cy="3297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a:extLst>
              <a:ext uri="{FF2B5EF4-FFF2-40B4-BE49-F238E27FC236}">
                <a16:creationId xmlns:a16="http://schemas.microsoft.com/office/drawing/2014/main" id="{3D48A3DB-8D7B-1677-4DD9-F2EF3FB0B2E3}"/>
              </a:ext>
            </a:extLst>
          </p:cNvPr>
          <p:cNvSpPr/>
          <p:nvPr/>
        </p:nvSpPr>
        <p:spPr>
          <a:xfrm>
            <a:off x="158469" y="2100221"/>
            <a:ext cx="2059806" cy="1112618"/>
          </a:xfrm>
          <a:prstGeom prst="ellipse">
            <a:avLst/>
          </a:prstGeom>
          <a:noFill/>
          <a:ln>
            <a:solidFill>
              <a:srgbClr val="A23C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601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B724-AB93-3C83-90B0-42438484FCB9}"/>
              </a:ext>
            </a:extLst>
          </p:cNvPr>
          <p:cNvSpPr>
            <a:spLocks noGrp="1"/>
          </p:cNvSpPr>
          <p:nvPr>
            <p:ph type="title"/>
          </p:nvPr>
        </p:nvSpPr>
        <p:spPr/>
        <p:txBody>
          <a:bodyPr/>
          <a:lstStyle/>
          <a:p>
            <a:r>
              <a:rPr lang="en-US"/>
              <a:t>Workshop series schedule</a:t>
            </a:r>
          </a:p>
        </p:txBody>
      </p:sp>
      <p:sp>
        <p:nvSpPr>
          <p:cNvPr id="3" name="Content Placeholder 2">
            <a:extLst>
              <a:ext uri="{FF2B5EF4-FFF2-40B4-BE49-F238E27FC236}">
                <a16:creationId xmlns:a16="http://schemas.microsoft.com/office/drawing/2014/main" id="{B13E24CC-8FC8-62D4-419C-B1038407DE49}"/>
              </a:ext>
            </a:extLst>
          </p:cNvPr>
          <p:cNvSpPr>
            <a:spLocks noGrp="1"/>
          </p:cNvSpPr>
          <p:nvPr>
            <p:ph idx="1"/>
          </p:nvPr>
        </p:nvSpPr>
        <p:spPr>
          <a:xfrm>
            <a:off x="838200" y="1892535"/>
            <a:ext cx="10515600" cy="4351338"/>
          </a:xfrm>
        </p:spPr>
        <p:txBody>
          <a:bodyPr vert="horz" lIns="91440" tIns="45720" rIns="91440" bIns="45720" rtlCol="0" anchor="t">
            <a:normAutofit fontScale="92500" lnSpcReduction="20000"/>
          </a:bodyPr>
          <a:lstStyle/>
          <a:p>
            <a:r>
              <a:rPr lang="en-US" sz="2000" b="1"/>
              <a:t>May 21</a:t>
            </a:r>
            <a:r>
              <a:rPr lang="en-US" sz="2100" b="1"/>
              <a:t>: </a:t>
            </a:r>
            <a:r>
              <a:rPr lang="en-US" sz="2100" b="1" i="0">
                <a:solidFill>
                  <a:srgbClr val="007ABF"/>
                </a:solidFill>
                <a:effectLst/>
                <a:highlight>
                  <a:srgbClr val="FFFFFF"/>
                </a:highlight>
                <a:latin typeface="+mj-lt"/>
                <a:hlinkClick r:id="rId3"/>
              </a:rPr>
              <a:t>Navigating Organizational Funding for Home Energy Upgrade Programs in Justice 40 Communities</a:t>
            </a:r>
            <a:endParaRPr lang="en-US" sz="2100" b="1" i="0">
              <a:solidFill>
                <a:srgbClr val="007ABF"/>
              </a:solidFill>
              <a:effectLst/>
              <a:highlight>
                <a:srgbClr val="FFFFFF"/>
              </a:highlight>
              <a:latin typeface="+mj-lt"/>
            </a:endParaRPr>
          </a:p>
          <a:p>
            <a:pPr lvl="1"/>
            <a:r>
              <a:rPr lang="en-US" sz="1800"/>
              <a:t>Target Audience: Community-based organizations (CBOs), non-governmental organizations (NGOs), Non-profit Organizations, small businesses, local governments, state governments, Tribes</a:t>
            </a:r>
          </a:p>
          <a:p>
            <a:r>
              <a:rPr lang="en-US" sz="2000" b="1"/>
              <a:t>August 20: </a:t>
            </a:r>
            <a:r>
              <a:rPr lang="en-US" sz="2000" b="1">
                <a:hlinkClick r:id="rId4"/>
              </a:rPr>
              <a:t>Well-Designed Equitable Home Energy Upgrades: Best Practices and Strategies</a:t>
            </a:r>
          </a:p>
          <a:p>
            <a:pPr lvl="1"/>
            <a:r>
              <a:rPr lang="en-US" sz="1800"/>
              <a:t>Target Audience: Community-based organizations (CBOs), non-governmental organizations (NGOs), Non-profit Organizations, small businesses, local governments, state governments, Tribes</a:t>
            </a:r>
          </a:p>
          <a:p>
            <a:r>
              <a:rPr lang="en-US" sz="2000" b="1"/>
              <a:t>September 10: Centering Affordability in Low-Income Home Electrification Programs </a:t>
            </a:r>
          </a:p>
          <a:p>
            <a:pPr lvl="1"/>
            <a:r>
              <a:rPr lang="en-US" sz="1800"/>
              <a:t>Target Audience: Community-based organizations (CBOs), non-governmental organizations (NGOs), Non-profit Organizations, small businesses, local governments, state governments, Tribes</a:t>
            </a:r>
          </a:p>
          <a:p>
            <a:r>
              <a:rPr lang="en-US" sz="2000" b="1"/>
              <a:t>October 8: Incorporating Health and Safety into Home Energy Upgrade Programs</a:t>
            </a:r>
          </a:p>
          <a:p>
            <a:pPr lvl="1"/>
            <a:r>
              <a:rPr lang="en-US" sz="1800"/>
              <a:t>Target Audience: Community-based organizations (CBOs), non-governmental organizations (NGOs), Non-profit Organizations, small businesses, local governments, state governments, Tribes</a:t>
            </a:r>
          </a:p>
          <a:p>
            <a:r>
              <a:rPr lang="en-US" sz="2000" b="1"/>
              <a:t>November 19: Maximizing Incentives for Low to No-Cost Home Energy Upgrades: Stacking and Braiding</a:t>
            </a:r>
          </a:p>
          <a:p>
            <a:pPr lvl="1"/>
            <a:r>
              <a:rPr lang="en-US" sz="1800"/>
              <a:t>Target Audience: Program implementers, contractors, etc.</a:t>
            </a:r>
          </a:p>
        </p:txBody>
      </p:sp>
      <p:sp>
        <p:nvSpPr>
          <p:cNvPr id="4" name="Slide Number Placeholder 3">
            <a:extLst>
              <a:ext uri="{FF2B5EF4-FFF2-40B4-BE49-F238E27FC236}">
                <a16:creationId xmlns:a16="http://schemas.microsoft.com/office/drawing/2014/main" id="{4CB5FE70-BB8C-47C0-5EF4-E842F8D86CEE}"/>
              </a:ext>
            </a:extLst>
          </p:cNvPr>
          <p:cNvSpPr>
            <a:spLocks noGrp="1"/>
          </p:cNvSpPr>
          <p:nvPr>
            <p:ph type="sldNum" sz="quarter" idx="12"/>
          </p:nvPr>
        </p:nvSpPr>
        <p:spPr/>
        <p:txBody>
          <a:bodyPr/>
          <a:lstStyle/>
          <a:p>
            <a:fld id="{0CE223AA-2154-4A64-A14F-9F7CC593C8F9}" type="slidenum">
              <a:rPr lang="en-US" smtClean="0"/>
              <a:t>47</a:t>
            </a:fld>
            <a:endParaRPr lang="en-US"/>
          </a:p>
        </p:txBody>
      </p:sp>
    </p:spTree>
    <p:extLst>
      <p:ext uri="{BB962C8B-B14F-4D97-AF65-F5344CB8AC3E}">
        <p14:creationId xmlns:p14="http://schemas.microsoft.com/office/powerpoint/2010/main" val="1043627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AD2CCC-2619-2416-B746-EE6578E6F9D8}"/>
              </a:ext>
            </a:extLst>
          </p:cNvPr>
          <p:cNvSpPr>
            <a:spLocks noGrp="1"/>
          </p:cNvSpPr>
          <p:nvPr>
            <p:ph type="sldNum" sz="quarter" idx="12"/>
          </p:nvPr>
        </p:nvSpPr>
        <p:spPr/>
        <p:txBody>
          <a:bodyPr/>
          <a:lstStyle/>
          <a:p>
            <a:fld id="{0CE223AA-2154-4A64-A14F-9F7CC593C8F9}" type="slidenum">
              <a:rPr lang="en-US" smtClean="0"/>
              <a:pPr/>
              <a:t>5</a:t>
            </a:fld>
            <a:endParaRPr lang="en-US"/>
          </a:p>
        </p:txBody>
      </p:sp>
      <p:sp>
        <p:nvSpPr>
          <p:cNvPr id="9" name="TextBox 8">
            <a:extLst>
              <a:ext uri="{FF2B5EF4-FFF2-40B4-BE49-F238E27FC236}">
                <a16:creationId xmlns:a16="http://schemas.microsoft.com/office/drawing/2014/main" id="{BB17D22E-6EFF-2F22-E62E-FE106A40C3D4}"/>
              </a:ext>
            </a:extLst>
          </p:cNvPr>
          <p:cNvSpPr txBox="1"/>
          <p:nvPr/>
        </p:nvSpPr>
        <p:spPr>
          <a:xfrm>
            <a:off x="661182" y="6351758"/>
            <a:ext cx="8559800" cy="307777"/>
          </a:xfrm>
          <a:prstGeom prst="rect">
            <a:avLst/>
          </a:prstGeom>
          <a:noFill/>
        </p:spPr>
        <p:txBody>
          <a:bodyPr wrap="square">
            <a:spAutoFit/>
          </a:bodyPr>
          <a:lstStyle/>
          <a:p>
            <a:r>
              <a:rPr lang="en-US" sz="1400">
                <a:solidFill>
                  <a:schemeClr val="bg2"/>
                </a:solidFill>
                <a:hlinkClick r:id="rId2">
                  <a:extLst>
                    <a:ext uri="{A12FA001-AC4F-418D-AE19-62706E023703}">
                      <ahyp:hlinkClr xmlns:ahyp="http://schemas.microsoft.com/office/drawing/2018/hyperlinkcolor" val="tx"/>
                    </a:ext>
                  </a:extLst>
                </a:hlinkClick>
              </a:rPr>
              <a:t>Resource Center for Equitable Home Upgrade Implementation | ENERGY STAR</a:t>
            </a:r>
            <a:endParaRPr lang="en-US" sz="1400">
              <a:solidFill>
                <a:schemeClr val="bg2"/>
              </a:solidFill>
            </a:endParaRPr>
          </a:p>
        </p:txBody>
      </p:sp>
      <p:pic>
        <p:nvPicPr>
          <p:cNvPr id="3" name="Picture 2">
            <a:extLst>
              <a:ext uri="{FF2B5EF4-FFF2-40B4-BE49-F238E27FC236}">
                <a16:creationId xmlns:a16="http://schemas.microsoft.com/office/drawing/2014/main" id="{D59607D2-5EDE-5248-4BD9-4F8C0DFF76BC}"/>
              </a:ext>
            </a:extLst>
          </p:cNvPr>
          <p:cNvPicPr>
            <a:picLocks noChangeAspect="1"/>
          </p:cNvPicPr>
          <p:nvPr/>
        </p:nvPicPr>
        <p:blipFill>
          <a:blip r:embed="rId3"/>
          <a:stretch>
            <a:fillRect/>
          </a:stretch>
        </p:blipFill>
        <p:spPr>
          <a:xfrm>
            <a:off x="0" y="2757"/>
            <a:ext cx="12203545" cy="6852485"/>
          </a:xfrm>
          <a:prstGeom prst="rect">
            <a:avLst/>
          </a:prstGeom>
        </p:spPr>
      </p:pic>
      <p:pic>
        <p:nvPicPr>
          <p:cNvPr id="4" name="Picture 3" descr="A white letters on a black background&#10;&#10;Description automatically generated">
            <a:extLst>
              <a:ext uri="{FF2B5EF4-FFF2-40B4-BE49-F238E27FC236}">
                <a16:creationId xmlns:a16="http://schemas.microsoft.com/office/drawing/2014/main" id="{A8E7FE4A-995A-AB83-2CB7-DB1F017CA29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742307" y="6396987"/>
            <a:ext cx="1263088" cy="320040"/>
          </a:xfrm>
          <a:prstGeom prst="rect">
            <a:avLst/>
          </a:prstGeom>
        </p:spPr>
      </p:pic>
    </p:spTree>
    <p:extLst>
      <p:ext uri="{BB962C8B-B14F-4D97-AF65-F5344CB8AC3E}">
        <p14:creationId xmlns:p14="http://schemas.microsoft.com/office/powerpoint/2010/main" val="193236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4A635-50AE-71DD-5109-CAFDB2DF22A8}"/>
              </a:ext>
            </a:extLst>
          </p:cNvPr>
          <p:cNvSpPr>
            <a:spLocks noGrp="1"/>
          </p:cNvSpPr>
          <p:nvPr>
            <p:ph type="sldNum" sz="quarter" idx="12"/>
          </p:nvPr>
        </p:nvSpPr>
        <p:spPr/>
        <p:txBody>
          <a:bodyPr/>
          <a:lstStyle/>
          <a:p>
            <a:fld id="{0CE223AA-2154-4A64-A14F-9F7CC593C8F9}" type="slidenum">
              <a:rPr lang="en-US" smtClean="0"/>
              <a:pPr/>
              <a:t>6</a:t>
            </a:fld>
            <a:endParaRPr lang="en-US"/>
          </a:p>
        </p:txBody>
      </p:sp>
      <p:sp>
        <p:nvSpPr>
          <p:cNvPr id="9" name="Title 2">
            <a:extLst>
              <a:ext uri="{FF2B5EF4-FFF2-40B4-BE49-F238E27FC236}">
                <a16:creationId xmlns:a16="http://schemas.microsoft.com/office/drawing/2014/main" id="{539B7F22-4CE4-92E2-FA73-B13EBFF34D10}"/>
              </a:ext>
            </a:extLst>
          </p:cNvPr>
          <p:cNvSpPr>
            <a:spLocks noGrp="1"/>
          </p:cNvSpPr>
          <p:nvPr>
            <p:ph type="title"/>
          </p:nvPr>
        </p:nvSpPr>
        <p:spPr>
          <a:xfrm>
            <a:off x="838200" y="365125"/>
            <a:ext cx="10515600" cy="1325563"/>
          </a:xfrm>
        </p:spPr>
        <p:txBody>
          <a:bodyPr/>
          <a:lstStyle/>
          <a:p>
            <a:r>
              <a:rPr lang="en-US"/>
              <a:t>How to get involved with R2E2</a:t>
            </a:r>
          </a:p>
        </p:txBody>
      </p:sp>
      <p:sp>
        <p:nvSpPr>
          <p:cNvPr id="10" name="Content Placeholder 3">
            <a:extLst>
              <a:ext uri="{FF2B5EF4-FFF2-40B4-BE49-F238E27FC236}">
                <a16:creationId xmlns:a16="http://schemas.microsoft.com/office/drawing/2014/main" id="{F377E6B5-BB64-598D-137F-8D01B5DB5297}"/>
              </a:ext>
            </a:extLst>
          </p:cNvPr>
          <p:cNvSpPr>
            <a:spLocks noGrp="1"/>
          </p:cNvSpPr>
          <p:nvPr>
            <p:ph idx="1"/>
          </p:nvPr>
        </p:nvSpPr>
        <p:spPr>
          <a:xfrm>
            <a:off x="838200" y="1488347"/>
            <a:ext cx="10515600" cy="4688616"/>
          </a:xfrm>
        </p:spPr>
        <p:txBody>
          <a:bodyPr vert="horz" lIns="91440" tIns="45720" rIns="91440" bIns="45720" rtlCol="0" anchor="t">
            <a:normAutofit lnSpcReduction="10000"/>
          </a:bodyPr>
          <a:lstStyle/>
          <a:p>
            <a:pPr marL="0" indent="0" fontAlgn="base">
              <a:buNone/>
            </a:pPr>
            <a:r>
              <a:rPr lang="en-US">
                <a:ea typeface="+mn-lt"/>
                <a:cs typeface="+mn-lt"/>
              </a:rPr>
              <a:t>Sign up </a:t>
            </a:r>
            <a:r>
              <a:rPr lang="en-US">
                <a:solidFill>
                  <a:srgbClr val="F5F5F5"/>
                </a:solidFill>
                <a:latin typeface="Arial"/>
                <a:cs typeface="Arial"/>
                <a:hlinkClick r:id="rId2">
                  <a:extLst>
                    <a:ext uri="{A12FA001-AC4F-418D-AE19-62706E023703}">
                      <ahyp:hlinkClr xmlns:ahyp="http://schemas.microsoft.com/office/drawing/2018/hyperlinkcolor" val="tx"/>
                    </a:ext>
                  </a:extLst>
                </a:hlinkClick>
              </a:rPr>
              <a:t>here</a:t>
            </a:r>
            <a:r>
              <a:rPr lang="en-US">
                <a:ea typeface="+mn-lt"/>
                <a:cs typeface="+mn-lt"/>
              </a:rPr>
              <a:t> to receive periodic updates and information about Residential Retrofits for Energy Equity.</a:t>
            </a:r>
          </a:p>
          <a:p>
            <a:pPr marL="0" indent="0" fontAlgn="base">
              <a:buNone/>
            </a:pPr>
            <a:endParaRPr lang="en-US"/>
          </a:p>
          <a:p>
            <a:pPr marL="0" indent="0" fontAlgn="base">
              <a:buNone/>
            </a:pPr>
            <a:r>
              <a:rPr lang="en-US"/>
              <a:t>Would you like to be considered for help from R2E2 to plan, launch, implement, or scale your energy upgrade program for low-income housing? If so, please complete our</a:t>
            </a:r>
            <a:r>
              <a:rPr lang="en-US">
                <a:solidFill>
                  <a:schemeClr val="accent6"/>
                </a:solidFill>
              </a:rPr>
              <a:t> </a:t>
            </a:r>
            <a:r>
              <a:rPr lang="en-US">
                <a:solidFill>
                  <a:schemeClr val="accent6"/>
                </a:solidFill>
                <a:hlinkClick r:id="rId3">
                  <a:extLst>
                    <a:ext uri="{A12FA001-AC4F-418D-AE19-62706E023703}">
                      <ahyp:hlinkClr xmlns:ahyp="http://schemas.microsoft.com/office/drawing/2018/hyperlinkcolor" val="tx"/>
                    </a:ext>
                  </a:extLst>
                </a:hlinkClick>
              </a:rPr>
              <a:t>10-minute survey</a:t>
            </a:r>
            <a:r>
              <a:rPr lang="en-US">
                <a:solidFill>
                  <a:schemeClr val="accent6"/>
                </a:solidFill>
              </a:rPr>
              <a:t>. </a:t>
            </a:r>
            <a:r>
              <a:rPr lang="en-US"/>
              <a:t>As R2E2 secures funding for this work, we will consider and engage those who complete the survey. Our goal is to provide small grants to participating communities in addition to technical assistance. We particularly encourage those who have completed some level of planning for their upgrade program to complete the survey. Please note that this technical assistance pertains to programs, not individual buildings.</a:t>
            </a:r>
          </a:p>
        </p:txBody>
      </p:sp>
    </p:spTree>
    <p:extLst>
      <p:ext uri="{BB962C8B-B14F-4D97-AF65-F5344CB8AC3E}">
        <p14:creationId xmlns:p14="http://schemas.microsoft.com/office/powerpoint/2010/main" val="2904496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4A635-50AE-71DD-5109-CAFDB2DF22A8}"/>
              </a:ext>
            </a:extLst>
          </p:cNvPr>
          <p:cNvSpPr>
            <a:spLocks noGrp="1"/>
          </p:cNvSpPr>
          <p:nvPr>
            <p:ph type="sldNum" sz="quarter" idx="12"/>
          </p:nvPr>
        </p:nvSpPr>
        <p:spPr/>
        <p:txBody>
          <a:bodyPr/>
          <a:lstStyle/>
          <a:p>
            <a:fld id="{0CE223AA-2154-4A64-A14F-9F7CC593C8F9}" type="slidenum">
              <a:rPr lang="en-US" smtClean="0"/>
              <a:pPr/>
              <a:t>7</a:t>
            </a:fld>
            <a:endParaRPr lang="en-US"/>
          </a:p>
        </p:txBody>
      </p:sp>
      <p:sp>
        <p:nvSpPr>
          <p:cNvPr id="3" name="Title 2">
            <a:extLst>
              <a:ext uri="{FF2B5EF4-FFF2-40B4-BE49-F238E27FC236}">
                <a16:creationId xmlns:a16="http://schemas.microsoft.com/office/drawing/2014/main" id="{77036DF5-70F0-23D5-C750-828BD80F9937}"/>
              </a:ext>
            </a:extLst>
          </p:cNvPr>
          <p:cNvSpPr>
            <a:spLocks noGrp="1"/>
          </p:cNvSpPr>
          <p:nvPr>
            <p:ph type="title"/>
          </p:nvPr>
        </p:nvSpPr>
        <p:spPr/>
        <p:txBody>
          <a:bodyPr/>
          <a:lstStyle/>
          <a:p>
            <a:r>
              <a:rPr lang="en-US"/>
              <a:t>About ENERGY STAR	</a:t>
            </a:r>
          </a:p>
        </p:txBody>
      </p:sp>
      <p:sp>
        <p:nvSpPr>
          <p:cNvPr id="4" name="Content Placeholder 3">
            <a:extLst>
              <a:ext uri="{FF2B5EF4-FFF2-40B4-BE49-F238E27FC236}">
                <a16:creationId xmlns:a16="http://schemas.microsoft.com/office/drawing/2014/main" id="{E6BEC678-7B6D-7629-D4D8-21ED263BC17C}"/>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t>ENERGY STAR is administered by the U.S. Environmental Protection Agency. Thousands of organizations—including nearly 40% of the Fortune 500®—partner with ENERGY STAR. Together with EPA, they deliver cost-saving energy efficiency solutions that protect the climate, improve air quality, and protect public health.</a:t>
            </a:r>
          </a:p>
          <a:p>
            <a:pPr marL="0" indent="0">
              <a:buNone/>
            </a:pPr>
            <a:endParaRPr lang="en-US"/>
          </a:p>
          <a:p>
            <a:pPr marL="0" indent="0">
              <a:buNone/>
            </a:pPr>
            <a:r>
              <a:rPr lang="en-US"/>
              <a:t>Since 1992, ENERGY STAR and its partners have helped American families and businesses:</a:t>
            </a:r>
          </a:p>
          <a:p>
            <a:r>
              <a:rPr lang="en-US"/>
              <a:t>Save 5 trillion kilowatt-hours of electricity.</a:t>
            </a:r>
          </a:p>
          <a:p>
            <a:r>
              <a:rPr lang="en-US"/>
              <a:t>Avoid more than $500 billion in energy costs.</a:t>
            </a:r>
          </a:p>
          <a:p>
            <a:r>
              <a:rPr lang="en-US"/>
              <a:t>Achieve 4 billion metric tons of greenhouse gas reductions, improve air quality, and protect public health.</a:t>
            </a:r>
          </a:p>
        </p:txBody>
      </p:sp>
    </p:spTree>
    <p:extLst>
      <p:ext uri="{BB962C8B-B14F-4D97-AF65-F5344CB8AC3E}">
        <p14:creationId xmlns:p14="http://schemas.microsoft.com/office/powerpoint/2010/main" val="2953789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11EA-6046-716D-54E3-BC46D2776C27}"/>
              </a:ext>
            </a:extLst>
          </p:cNvPr>
          <p:cNvSpPr>
            <a:spLocks noGrp="1"/>
          </p:cNvSpPr>
          <p:nvPr>
            <p:ph type="title"/>
          </p:nvPr>
        </p:nvSpPr>
        <p:spPr/>
        <p:txBody>
          <a:bodyPr/>
          <a:lstStyle/>
          <a:p>
            <a:r>
              <a:rPr lang="en-US"/>
              <a:t>ENERGY STAR Home Upgrade</a:t>
            </a:r>
          </a:p>
        </p:txBody>
      </p:sp>
      <p:sp>
        <p:nvSpPr>
          <p:cNvPr id="4" name="Slide Number Placeholder 3">
            <a:extLst>
              <a:ext uri="{FF2B5EF4-FFF2-40B4-BE49-F238E27FC236}">
                <a16:creationId xmlns:a16="http://schemas.microsoft.com/office/drawing/2014/main" id="{95F786D5-A3FA-A3BB-78FC-F551062172AA}"/>
              </a:ext>
            </a:extLst>
          </p:cNvPr>
          <p:cNvSpPr>
            <a:spLocks noGrp="1"/>
          </p:cNvSpPr>
          <p:nvPr>
            <p:ph type="sldNum" sz="quarter" idx="12"/>
          </p:nvPr>
        </p:nvSpPr>
        <p:spPr/>
        <p:txBody>
          <a:bodyPr/>
          <a:lstStyle/>
          <a:p>
            <a:fld id="{0CE223AA-2154-4A64-A14F-9F7CC593C8F9}" type="slidenum">
              <a:rPr lang="en-US" smtClean="0"/>
              <a:t>8</a:t>
            </a:fld>
            <a:endParaRPr lang="en-US"/>
          </a:p>
        </p:txBody>
      </p:sp>
      <p:sp>
        <p:nvSpPr>
          <p:cNvPr id="5" name="Text Placeholder 4">
            <a:extLst>
              <a:ext uri="{FF2B5EF4-FFF2-40B4-BE49-F238E27FC236}">
                <a16:creationId xmlns:a16="http://schemas.microsoft.com/office/drawing/2014/main" id="{3F7898A1-6B2C-1F4B-E7C9-2554532067C6}"/>
              </a:ext>
            </a:extLst>
          </p:cNvPr>
          <p:cNvSpPr>
            <a:spLocks noGrp="1"/>
          </p:cNvSpPr>
          <p:nvPr>
            <p:ph type="body" sz="quarter" idx="16"/>
          </p:nvPr>
        </p:nvSpPr>
        <p:spPr>
          <a:xfrm>
            <a:off x="633046" y="5950009"/>
            <a:ext cx="9630736" cy="278099"/>
          </a:xfrm>
        </p:spPr>
        <p:txBody>
          <a:bodyPr/>
          <a:lstStyle/>
          <a:p>
            <a:pPr marL="0" indent="0">
              <a:buNone/>
            </a:pPr>
            <a:r>
              <a:rPr lang="en-US" sz="1400">
                <a:latin typeface="Univers"/>
              </a:rPr>
              <a:t>Source: What is the </a:t>
            </a:r>
            <a:r>
              <a:rPr lang="en-US" sz="1400">
                <a:latin typeface="Univers"/>
                <a:hlinkClick r:id="rId2"/>
              </a:rPr>
              <a:t>ENERGY STAR Home Upgrade</a:t>
            </a:r>
            <a:r>
              <a:rPr lang="en-US" sz="1400">
                <a:latin typeface="Univers"/>
              </a:rPr>
              <a:t>?</a:t>
            </a:r>
          </a:p>
        </p:txBody>
      </p:sp>
      <p:sp>
        <p:nvSpPr>
          <p:cNvPr id="8" name="Content Placeholder 2">
            <a:extLst>
              <a:ext uri="{FF2B5EF4-FFF2-40B4-BE49-F238E27FC236}">
                <a16:creationId xmlns:a16="http://schemas.microsoft.com/office/drawing/2014/main" id="{2F976FBF-0CE9-DA25-FA55-B723FD1A05F7}"/>
              </a:ext>
            </a:extLst>
          </p:cNvPr>
          <p:cNvSpPr txBox="1">
            <a:spLocks/>
          </p:cNvSpPr>
          <p:nvPr/>
        </p:nvSpPr>
        <p:spPr>
          <a:xfrm>
            <a:off x="548618" y="2106405"/>
            <a:ext cx="6716302" cy="3064234"/>
          </a:xfrm>
          <a:prstGeom prst="rect">
            <a:avLst/>
          </a:prstGeom>
        </p:spPr>
        <p:txBody>
          <a:bodyPr vert="horz" lIns="130622" tIns="65311" rIns="130622" bIns="6531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800">
                <a:solidFill>
                  <a:srgbClr val="595959"/>
                </a:solidFill>
                <a:latin typeface="Univers Condensed" panose="020B0506020202050204" pitchFamily="34" charset="0"/>
                <a:ea typeface="Calibri" panose="020F0502020204030204" pitchFamily="34" charset="0"/>
                <a:cs typeface="Times New Roman"/>
              </a:rPr>
              <a:t>The ENERGY STAR Home Upgrade is a set of six generally applicable, electric energy efficiency improvements that are designed to work together to deliver significant energy and cost savings.</a:t>
            </a:r>
            <a:r>
              <a:rPr lang="en-US">
                <a:solidFill>
                  <a:srgbClr val="595959"/>
                </a:solidFill>
                <a:latin typeface="Univers Condensed" panose="020B0506020202050204" pitchFamily="34" charset="0"/>
                <a:ea typeface="Calibri" panose="020F0502020204030204" pitchFamily="34" charset="0"/>
                <a:cs typeface="Times New Roman"/>
              </a:rPr>
              <a:t> </a:t>
            </a:r>
            <a:endParaRPr lang="en-US">
              <a:solidFill>
                <a:srgbClr val="595959"/>
              </a:solidFill>
              <a:latin typeface="Univers Condensed" panose="020B0506020202050204" pitchFamily="34" charset="0"/>
              <a:ea typeface="Calibri" panose="020F0502020204030204" pitchFamily="34" charset="0"/>
              <a:cs typeface="Times New Roman" panose="02020603050405020304" pitchFamily="18" charset="0"/>
            </a:endParaRPr>
          </a:p>
          <a:p>
            <a:pPr marL="407670" indent="-407670">
              <a:spcBef>
                <a:spcPts val="0"/>
              </a:spcBef>
            </a:pPr>
            <a:r>
              <a:rPr lang="en-US" sz="2000">
                <a:solidFill>
                  <a:srgbClr val="595959"/>
                </a:solidFill>
                <a:latin typeface="Univers Condensed" panose="020B0506020202050204" pitchFamily="34" charset="0"/>
                <a:ea typeface="Calibri" panose="020F0502020204030204" pitchFamily="34" charset="0"/>
                <a:cs typeface="Times New Roman"/>
              </a:rPr>
              <a:t>Upgrades can be made all at once or as equipment is replaced</a:t>
            </a:r>
            <a:endParaRPr lang="en-US" sz="2000">
              <a:solidFill>
                <a:srgbClr val="595959"/>
              </a:solidFill>
              <a:latin typeface="Univers Condensed" panose="020B0506020202050204" pitchFamily="34" charset="0"/>
              <a:ea typeface="Calibri" panose="020F0502020204030204" pitchFamily="34" charset="0"/>
              <a:cs typeface="Times New Roman" panose="02020603050405020304" pitchFamily="18" charset="0"/>
            </a:endParaRPr>
          </a:p>
          <a:p>
            <a:pPr marL="407670" indent="-407670">
              <a:spcBef>
                <a:spcPts val="0"/>
              </a:spcBef>
            </a:pPr>
            <a:r>
              <a:rPr lang="en-US" sz="2000">
                <a:solidFill>
                  <a:srgbClr val="595959"/>
                </a:solidFill>
                <a:latin typeface="Univers Condensed" panose="020B0506020202050204" pitchFamily="34" charset="0"/>
                <a:ea typeface="Calibri" panose="020F0502020204030204" pitchFamily="34" charset="0"/>
                <a:cs typeface="Times New Roman"/>
              </a:rPr>
              <a:t>Special emphasis on advancing heat pump technology</a:t>
            </a:r>
            <a:endParaRPr lang="en-US" sz="2000">
              <a:solidFill>
                <a:srgbClr val="595959"/>
              </a:solidFill>
              <a:latin typeface="Univers Condensed" panose="020B0506020202050204" pitchFamily="34" charset="0"/>
              <a:ea typeface="Calibri" panose="020F0502020204030204" pitchFamily="34" charset="0"/>
              <a:cs typeface="Times New Roman" panose="02020603050405020304" pitchFamily="18" charset="0"/>
            </a:endParaRPr>
          </a:p>
          <a:p>
            <a:pPr marL="407670" indent="-407670">
              <a:spcBef>
                <a:spcPts val="0"/>
              </a:spcBef>
            </a:pPr>
            <a:r>
              <a:rPr lang="en-US" sz="2000">
                <a:solidFill>
                  <a:srgbClr val="595959"/>
                </a:solidFill>
                <a:latin typeface="Univers Condensed" panose="020B0506020202050204" pitchFamily="34" charset="0"/>
                <a:ea typeface="Calibri" panose="020F0502020204030204" pitchFamily="34" charset="0"/>
                <a:cs typeface="Times New Roman"/>
              </a:rPr>
              <a:t>ENERGY STAR certified products as applicable</a:t>
            </a:r>
            <a:endParaRPr lang="en-US" sz="2000">
              <a:solidFill>
                <a:srgbClr val="595959"/>
              </a:solidFill>
              <a:latin typeface="Univers Condensed" panose="020B0506020202050204" pitchFamily="34" charset="0"/>
              <a:ea typeface="Calibri" panose="020F0502020204030204" pitchFamily="34" charset="0"/>
              <a:cs typeface="Times New Roman" panose="02020603050405020304" pitchFamily="18" charset="0"/>
            </a:endParaRPr>
          </a:p>
        </p:txBody>
      </p:sp>
      <p:pic>
        <p:nvPicPr>
          <p:cNvPr id="9" name="Picture 4">
            <a:extLst>
              <a:ext uri="{FF2B5EF4-FFF2-40B4-BE49-F238E27FC236}">
                <a16:creationId xmlns:a16="http://schemas.microsoft.com/office/drawing/2014/main" id="{6766CBC0-459F-22C7-6634-EE06EF5278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5557" y="4500312"/>
            <a:ext cx="7195255" cy="1340653"/>
          </a:xfrm>
          <a:prstGeom prst="rect">
            <a:avLst/>
          </a:prstGeom>
        </p:spPr>
      </p:pic>
      <p:sp>
        <p:nvSpPr>
          <p:cNvPr id="10" name="TextBox 1">
            <a:extLst>
              <a:ext uri="{FF2B5EF4-FFF2-40B4-BE49-F238E27FC236}">
                <a16:creationId xmlns:a16="http://schemas.microsoft.com/office/drawing/2014/main" id="{10ABD724-DB8B-A54E-0265-79E2990246E7}"/>
              </a:ext>
            </a:extLst>
          </p:cNvPr>
          <p:cNvSpPr txBox="1"/>
          <p:nvPr/>
        </p:nvSpPr>
        <p:spPr>
          <a:xfrm>
            <a:off x="8203450" y="4191450"/>
            <a:ext cx="3592993" cy="1077218"/>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solidFill>
                  <a:srgbClr val="366092"/>
                </a:solidFill>
                <a:latin typeface="Univers Condensed" panose="020B0506020202050204" pitchFamily="34" charset="0"/>
              </a:rPr>
              <a:t>On average, Americans could save approximately $500 a year on utility bills if installing all measures in the ENERGY STAR Home Upgrade</a:t>
            </a:r>
          </a:p>
        </p:txBody>
      </p:sp>
      <p:pic>
        <p:nvPicPr>
          <p:cNvPr id="11" name="Picture 10">
            <a:extLst>
              <a:ext uri="{FF2B5EF4-FFF2-40B4-BE49-F238E27FC236}">
                <a16:creationId xmlns:a16="http://schemas.microsoft.com/office/drawing/2014/main" id="{AAF07845-CBFD-F076-73E8-0C1C4218AF9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39496" y="1719795"/>
            <a:ext cx="4892842" cy="2165684"/>
          </a:xfrm>
          <a:prstGeom prst="rect">
            <a:avLst/>
          </a:prstGeom>
        </p:spPr>
      </p:pic>
      <p:sp>
        <p:nvSpPr>
          <p:cNvPr id="12" name="Title 1">
            <a:extLst>
              <a:ext uri="{FF2B5EF4-FFF2-40B4-BE49-F238E27FC236}">
                <a16:creationId xmlns:a16="http://schemas.microsoft.com/office/drawing/2014/main" id="{597B35B9-783E-BBA4-E29D-B289805A6437}"/>
              </a:ext>
            </a:extLst>
          </p:cNvPr>
          <p:cNvSpPr>
            <a:spLocks noGrp="1"/>
          </p:cNvSpPr>
          <p:nvPr/>
        </p:nvSpPr>
        <p:spPr>
          <a:xfrm>
            <a:off x="355796" y="1525020"/>
            <a:ext cx="11109049" cy="537808"/>
          </a:xfrm>
          <a:prstGeom prst="rect">
            <a:avLst/>
          </a:prstGeom>
        </p:spPr>
        <p:txBody>
          <a:bodyPr vert="horz" lIns="130622" tIns="65311" rIns="130622" bIns="65311" rtlCol="0" anchor="ctr">
            <a:noAutofit/>
          </a:bodyPr>
          <a:lstStyle>
            <a:lvl1pPr algn="l" defTabSz="544237" rtl="0" eaLnBrk="1" latinLnBrk="0" hangingPunct="1">
              <a:spcBef>
                <a:spcPct val="0"/>
              </a:spcBef>
              <a:buNone/>
              <a:defRPr sz="2400" b="1" kern="1200">
                <a:solidFill>
                  <a:srgbClr val="0070C0"/>
                </a:solidFill>
                <a:latin typeface="Univers" pitchFamily="34" charset="0"/>
                <a:ea typeface="+mj-ea"/>
                <a:cs typeface="+mj-cs"/>
              </a:defRPr>
            </a:lvl1pPr>
          </a:lstStyle>
          <a:p>
            <a:r>
              <a:rPr lang="en-US" sz="2800">
                <a:latin typeface="+mj-lt"/>
              </a:rPr>
              <a:t>What is the </a:t>
            </a:r>
            <a:r>
              <a:rPr lang="en-US" sz="2800">
                <a:latin typeface="+mj-lt"/>
                <a:hlinkClick r:id="rId2"/>
              </a:rPr>
              <a:t>ENERGY STAR Home Upgrade</a:t>
            </a:r>
            <a:r>
              <a:rPr lang="en-US" sz="2800">
                <a:latin typeface="+mj-lt"/>
              </a:rPr>
              <a:t>?</a:t>
            </a:r>
          </a:p>
        </p:txBody>
      </p:sp>
    </p:spTree>
    <p:extLst>
      <p:ext uri="{BB962C8B-B14F-4D97-AF65-F5344CB8AC3E}">
        <p14:creationId xmlns:p14="http://schemas.microsoft.com/office/powerpoint/2010/main" val="1450765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E949-9F07-ECF0-D594-630C3582FC7B}"/>
              </a:ext>
            </a:extLst>
          </p:cNvPr>
          <p:cNvSpPr>
            <a:spLocks noGrp="1"/>
          </p:cNvSpPr>
          <p:nvPr>
            <p:ph type="title"/>
          </p:nvPr>
        </p:nvSpPr>
        <p:spPr/>
        <p:txBody>
          <a:bodyPr/>
          <a:lstStyle/>
          <a:p>
            <a:r>
              <a:rPr lang="en-US"/>
              <a:t>ENERGY STAR Home Upgrade Service Provider Partnership</a:t>
            </a:r>
          </a:p>
        </p:txBody>
      </p:sp>
      <p:sp>
        <p:nvSpPr>
          <p:cNvPr id="3" name="Content Placeholder 2">
            <a:extLst>
              <a:ext uri="{FF2B5EF4-FFF2-40B4-BE49-F238E27FC236}">
                <a16:creationId xmlns:a16="http://schemas.microsoft.com/office/drawing/2014/main" id="{995AE870-E457-FEEE-5EF8-0803A5AF4D7D}"/>
              </a:ext>
            </a:extLst>
          </p:cNvPr>
          <p:cNvSpPr>
            <a:spLocks noGrp="1"/>
          </p:cNvSpPr>
          <p:nvPr>
            <p:ph idx="1"/>
          </p:nvPr>
        </p:nvSpPr>
        <p:spPr>
          <a:xfrm>
            <a:off x="838200" y="1825625"/>
            <a:ext cx="6972300" cy="4351338"/>
          </a:xfrm>
        </p:spPr>
        <p:txBody>
          <a:bodyPr>
            <a:normAutofit fontScale="92500"/>
          </a:bodyPr>
          <a:lstStyle/>
          <a:p>
            <a:r>
              <a:rPr lang="en-US" b="0" i="0">
                <a:solidFill>
                  <a:srgbClr val="000000"/>
                </a:solidFill>
                <a:effectLst/>
                <a:latin typeface="+mj-lt"/>
              </a:rPr>
              <a:t>The ENERGY STAR Program is partnering with companies and community-based organizations that function as a concierge for energy efficiency home upgrade services to bring the benefits of energy savings and a clean energy future to American households nationwide. </a:t>
            </a:r>
          </a:p>
          <a:p>
            <a:r>
              <a:rPr lang="en-US" b="0" i="0">
                <a:solidFill>
                  <a:srgbClr val="000000"/>
                </a:solidFill>
                <a:effectLst/>
                <a:latin typeface="+mj-lt"/>
              </a:rPr>
              <a:t>Together, we will accelerate the adoption of the elements of an </a:t>
            </a:r>
            <a:r>
              <a:rPr lang="en-US" b="1" i="0">
                <a:solidFill>
                  <a:srgbClr val="0E4D82"/>
                </a:solidFill>
                <a:effectLst/>
                <a:latin typeface="+mj-lt"/>
                <a:hlinkClick r:id="rId3"/>
              </a:rPr>
              <a:t>ENERGY STAR Home Upgrade</a:t>
            </a:r>
            <a:r>
              <a:rPr lang="en-US" b="0" i="0">
                <a:solidFill>
                  <a:srgbClr val="000000"/>
                </a:solidFill>
                <a:effectLst/>
                <a:latin typeface="+mj-lt"/>
              </a:rPr>
              <a:t>, which present an opportunity for almost every home in America to lower energy bills while improving home comfort and health.</a:t>
            </a:r>
            <a:endParaRPr lang="en-US">
              <a:latin typeface="+mj-lt"/>
            </a:endParaRPr>
          </a:p>
        </p:txBody>
      </p:sp>
      <p:sp>
        <p:nvSpPr>
          <p:cNvPr id="4" name="Slide Number Placeholder 3">
            <a:extLst>
              <a:ext uri="{FF2B5EF4-FFF2-40B4-BE49-F238E27FC236}">
                <a16:creationId xmlns:a16="http://schemas.microsoft.com/office/drawing/2014/main" id="{B9226FD1-C16C-4C63-E23C-86B3C1C8946E}"/>
              </a:ext>
            </a:extLst>
          </p:cNvPr>
          <p:cNvSpPr>
            <a:spLocks noGrp="1"/>
          </p:cNvSpPr>
          <p:nvPr>
            <p:ph type="sldNum" sz="quarter" idx="12"/>
          </p:nvPr>
        </p:nvSpPr>
        <p:spPr/>
        <p:txBody>
          <a:bodyPr/>
          <a:lstStyle/>
          <a:p>
            <a:fld id="{0CE223AA-2154-4A64-A14F-9F7CC593C8F9}" type="slidenum">
              <a:rPr lang="en-US" smtClean="0"/>
              <a:t>9</a:t>
            </a:fld>
            <a:endParaRPr lang="en-US"/>
          </a:p>
        </p:txBody>
      </p:sp>
      <p:pic>
        <p:nvPicPr>
          <p:cNvPr id="7" name="Picture 6">
            <a:extLst>
              <a:ext uri="{FF2B5EF4-FFF2-40B4-BE49-F238E27FC236}">
                <a16:creationId xmlns:a16="http://schemas.microsoft.com/office/drawing/2014/main" id="{68256069-9A3F-49D2-E7CB-5AC1A9A994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02620" y="1593476"/>
            <a:ext cx="3535311" cy="2788023"/>
          </a:xfrm>
          <a:prstGeom prst="rect">
            <a:avLst/>
          </a:prstGeom>
        </p:spPr>
      </p:pic>
    </p:spTree>
    <p:extLst>
      <p:ext uri="{BB962C8B-B14F-4D97-AF65-F5344CB8AC3E}">
        <p14:creationId xmlns:p14="http://schemas.microsoft.com/office/powerpoint/2010/main" val="34402429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t45ix6kvz6hi32bod39nb9mmuozxfa"/>
</p:tagLst>
</file>

<file path=ppt/theme/theme1.xml><?xml version="1.0" encoding="utf-8"?>
<a:theme xmlns:a="http://schemas.openxmlformats.org/drawingml/2006/main" name="Office Theme">
  <a:themeElements>
    <a:clrScheme name="ENERGY STAR Color Palette">
      <a:dk1>
        <a:srgbClr val="4C4C4E"/>
      </a:dk1>
      <a:lt1>
        <a:sysClr val="window" lastClr="FFFFFF"/>
      </a:lt1>
      <a:dk2>
        <a:srgbClr val="0E4D82"/>
      </a:dk2>
      <a:lt2>
        <a:srgbClr val="F5F5F5"/>
      </a:lt2>
      <a:accent1>
        <a:srgbClr val="0E4D82"/>
      </a:accent1>
      <a:accent2>
        <a:srgbClr val="007ABF"/>
      </a:accent2>
      <a:accent3>
        <a:srgbClr val="218742"/>
      </a:accent3>
      <a:accent4>
        <a:srgbClr val="FCC34E"/>
      </a:accent4>
      <a:accent5>
        <a:srgbClr val="3D4144"/>
      </a:accent5>
      <a:accent6>
        <a:srgbClr val="FFFFFF"/>
      </a:accent6>
      <a:hlink>
        <a:srgbClr val="007ABF"/>
      </a:hlink>
      <a:folHlink>
        <a:srgbClr val="954F72"/>
      </a:folHlink>
    </a:clrScheme>
    <a:fontScheme name="Univers Condensed">
      <a:majorFont>
        <a:latin typeface="Univers Condensed"/>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ERGY_STAR_PPT_template.potx" id="{D614DFE7-E67B-4476-AACE-1F035BF261CC}" vid="{64F6FED1-BDE2-4791-B3D0-1444F4C34F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504cc7-1815-48b1-a32f-d23742c7119d" xsi:nil="true"/>
    <lcf76f155ced4ddcb4097134ff3c332f xmlns="08399bb4-4627-4913-b1ce-756451384851">
      <Terms xmlns="http://schemas.microsoft.com/office/infopath/2007/PartnerControls"/>
    </lcf76f155ced4ddcb4097134ff3c332f>
    <SharedWithUsers xmlns="8c504cc7-1815-48b1-a32f-d23742c7119d">
      <UserInfo>
        <DisplayName>Stephanie Sosa-Kalter</DisplayName>
        <AccountId>20</AccountId>
        <AccountType/>
      </UserInfo>
      <UserInfo>
        <DisplayName>Annika Brindel</DisplayName>
        <AccountId>14</AccountId>
        <AccountType/>
      </UserInfo>
      <UserInfo>
        <DisplayName>Kate Doughty</DisplayName>
        <AccountId>105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0042325CDD8E4FB38E5372BE1093ED" ma:contentTypeVersion="16" ma:contentTypeDescription="Create a new document." ma:contentTypeScope="" ma:versionID="b14fc78ede083040d63f352a5236876f">
  <xsd:schema xmlns:xsd="http://www.w3.org/2001/XMLSchema" xmlns:xs="http://www.w3.org/2001/XMLSchema" xmlns:p="http://schemas.microsoft.com/office/2006/metadata/properties" xmlns:ns2="08399bb4-4627-4913-b1ce-756451384851" xmlns:ns3="8c504cc7-1815-48b1-a32f-d23742c7119d" targetNamespace="http://schemas.microsoft.com/office/2006/metadata/properties" ma:root="true" ma:fieldsID="37b0cf18a5e0e8793fceee899ffe7c44" ns2:_="" ns3:_="">
    <xsd:import namespace="08399bb4-4627-4913-b1ce-756451384851"/>
    <xsd:import namespace="8c504cc7-1815-48b1-a32f-d23742c711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99bb4-4627-4913-b1ce-7564513848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16a9fad-b3a2-484b-ba1d-0028cce7491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504cc7-1815-48b1-a32f-d23742c7119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bd3a911-ab38-4010-87d9-7476b14adce0}" ma:internalName="TaxCatchAll" ma:showField="CatchAllData" ma:web="8c504cc7-1815-48b1-a32f-d23742c71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0F27AB-1610-4510-B515-F692F0512048}">
  <ds:schemaRefs>
    <ds:schemaRef ds:uri="08399bb4-4627-4913-b1ce-756451384851"/>
    <ds:schemaRef ds:uri="8c504cc7-1815-48b1-a32f-d23742c711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15AF1A-59CF-4D0A-BF44-F5CC2646D060}">
  <ds:schemaRefs>
    <ds:schemaRef ds:uri="08399bb4-4627-4913-b1ce-756451384851"/>
    <ds:schemaRef ds:uri="8c504cc7-1815-48b1-a32f-d23742c711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13893CA-3025-4EC4-97CB-45B675E8CE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ENERGY_STAR_PPT_template</Template>
  <Application>Microsoft Office PowerPoint</Application>
  <PresentationFormat>Widescreen</PresentationFormat>
  <Slides>47</Slides>
  <Notes>23</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Advancing Equitable Home Upgrades with ENERGY STAR and R2E2  </vt:lpstr>
      <vt:lpstr>Housekeeping</vt:lpstr>
      <vt:lpstr>Staff and Practitioners</vt:lpstr>
      <vt:lpstr>PowerPoint Presentation</vt:lpstr>
      <vt:lpstr>PowerPoint Presentation</vt:lpstr>
      <vt:lpstr>How to get involved with R2E2</vt:lpstr>
      <vt:lpstr>About ENERGY STAR </vt:lpstr>
      <vt:lpstr>ENERGY STAR Home Upgrade</vt:lpstr>
      <vt:lpstr>ENERGY STAR Home Upgrade Service Provider Partnership</vt:lpstr>
      <vt:lpstr>About the partnership</vt:lpstr>
      <vt:lpstr>Advancing Equitable Home Upgrades with ENERGY STAR and R2E2 – Resource Center</vt:lpstr>
      <vt:lpstr>Workshop series schedule</vt:lpstr>
      <vt:lpstr>Presenters</vt:lpstr>
      <vt:lpstr>Audience Poll </vt:lpstr>
      <vt:lpstr>Workshop Attendees </vt:lpstr>
      <vt:lpstr>Learning Goals </vt:lpstr>
      <vt:lpstr>Workshop Agenda</vt:lpstr>
      <vt:lpstr>The R2E2 Playbook r2e2playbook.org</vt:lpstr>
      <vt:lpstr>The Problem</vt:lpstr>
      <vt:lpstr>PowerPoint Presentation</vt:lpstr>
      <vt:lpstr>12 Recommended Actions</vt:lpstr>
      <vt:lpstr>PowerPoint Presentation</vt:lpstr>
      <vt:lpstr>Case Study Examples</vt:lpstr>
      <vt:lpstr>Additional  Tool and Resource Examples</vt:lpstr>
      <vt:lpstr>Playbook Stats</vt:lpstr>
      <vt:lpstr>Presenter</vt:lpstr>
      <vt:lpstr>1 Begin with a landscape analysis</vt:lpstr>
      <vt:lpstr>2 Design equitable engagement strategies</vt:lpstr>
      <vt:lpstr>3 Identify program focus areas</vt:lpstr>
      <vt:lpstr>4 Establish program upgrade offerings</vt:lpstr>
      <vt:lpstr>5 Design program offerings to prevent increased household costs and displacement</vt:lpstr>
      <vt:lpstr>6 Create an easy-to-use program intake, participation, and support process</vt:lpstr>
      <vt:lpstr>Presenter</vt:lpstr>
      <vt:lpstr>7 Design program in coordination with partners</vt:lpstr>
      <vt:lpstr>8 Prioritize the most energy insecure and disadvantaged households to receive upgrades</vt:lpstr>
      <vt:lpstr>9 Build accountability into the program</vt:lpstr>
      <vt:lpstr>10 Ensure the program provides health and safety measures</vt:lpstr>
      <vt:lpstr>11 Ensure the program streamlines how users access funding</vt:lpstr>
      <vt:lpstr>12 Ensure the program helps build out a local green workforce</vt:lpstr>
      <vt:lpstr>Q&amp;A and Hear from the Practitioners</vt:lpstr>
      <vt:lpstr>Meet the Practitioners</vt:lpstr>
      <vt:lpstr>15 Minute Break </vt:lpstr>
      <vt:lpstr>Break-Out Activity</vt:lpstr>
      <vt:lpstr>Agenda for Breakout Rooms</vt:lpstr>
      <vt:lpstr>Breakout Room Debrief Polls</vt:lpstr>
      <vt:lpstr>Next Steps and Resources</vt:lpstr>
      <vt:lpstr>Workshop series schedule</vt:lpstr>
    </vt:vector>
  </TitlesOfParts>
  <Company>ICF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to Home &gt; New Slide to see available layouts</dc:title>
  <dc:creator>Williams, Jacelyn</dc:creator>
  <cp:revision>4</cp:revision>
  <dcterms:created xsi:type="dcterms:W3CDTF">2024-04-19T14:22:37Z</dcterms:created>
  <dcterms:modified xsi:type="dcterms:W3CDTF">2024-08-29T21:11:16Z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0x010100B70042325CDD8E4FB38E5372BE1093ED</vt:lpwstr>
  </property>
  <property fmtid="{D5CDD505-2E9C-101B-9397-08002B2CF9AE}" pid="3" name="MediaServiceImageTags">
    <vt:lpwstr/>
  </property>
  <property fmtid="{D5CDD505-2E9C-101B-9397-08002B2CF9AE}" pid="4" name="TaxKeyword">
    <vt:lpwstr/>
  </property>
  <property fmtid="{D5CDD505-2E9C-101B-9397-08002B2CF9AE}" pid="5" name="Document_x0020_Type">
    <vt:lpwstr/>
  </property>
  <property fmtid="{D5CDD505-2E9C-101B-9397-08002B2CF9AE}" pid="6" name="e3f09c3df709400db2417a7161762d62">
    <vt:lpwstr/>
  </property>
  <property fmtid="{D5CDD505-2E9C-101B-9397-08002B2CF9AE}" pid="7" name="EPA Subject">
    <vt:lpwstr/>
  </property>
  <property fmtid="{D5CDD505-2E9C-101B-9397-08002B2CF9AE}" pid="8" name="EPA_x0020_Subject">
    <vt:lpwstr/>
  </property>
  <property fmtid="{D5CDD505-2E9C-101B-9397-08002B2CF9AE}" pid="9" name="Document Type">
    <vt:lpwstr/>
  </property>
</Properties>
</file>